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1"/>
  </p:notesMasterIdLst>
  <p:handoutMasterIdLst>
    <p:handoutMasterId r:id="rId52"/>
  </p:handoutMasterIdLst>
  <p:sldIdLst>
    <p:sldId id="256" r:id="rId5"/>
    <p:sldId id="265" r:id="rId6"/>
    <p:sldId id="266" r:id="rId7"/>
    <p:sldId id="267" r:id="rId8"/>
    <p:sldId id="268" r:id="rId9"/>
    <p:sldId id="269" r:id="rId10"/>
    <p:sldId id="270"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7" r:id="rId38"/>
    <p:sldId id="298" r:id="rId39"/>
    <p:sldId id="299" r:id="rId40"/>
    <p:sldId id="300" r:id="rId41"/>
    <p:sldId id="301" r:id="rId42"/>
    <p:sldId id="302" r:id="rId43"/>
    <p:sldId id="303" r:id="rId44"/>
    <p:sldId id="304" r:id="rId45"/>
    <p:sldId id="308" r:id="rId46"/>
    <p:sldId id="309" r:id="rId47"/>
    <p:sldId id="305" r:id="rId48"/>
    <p:sldId id="306" r:id="rId49"/>
    <p:sldId id="307" r:id="rId50"/>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67" autoAdjust="0"/>
    <p:restoredTop sz="94660"/>
  </p:normalViewPr>
  <p:slideViewPr>
    <p:cSldViewPr>
      <p:cViewPr varScale="1">
        <p:scale>
          <a:sx n="120" d="100"/>
          <a:sy n="120" d="100"/>
        </p:scale>
        <p:origin x="200" y="336"/>
      </p:cViewPr>
      <p:guideLst>
        <p:guide pos="3840"/>
        <p:guide orient="horz" pos="2160"/>
      </p:guideLst>
    </p:cSldViewPr>
  </p:slideViewPr>
  <p:notesTextViewPr>
    <p:cViewPr>
      <p:scale>
        <a:sx n="1" d="1"/>
        <a:sy n="1" d="1"/>
      </p:scale>
      <p:origin x="0" y="0"/>
    </p:cViewPr>
  </p:notesTextViewPr>
  <p:notesViewPr>
    <p:cSldViewPr showGuides="1">
      <p:cViewPr varScale="1">
        <p:scale>
          <a:sx n="89" d="100"/>
          <a:sy n="89" d="100"/>
        </p:scale>
        <p:origin x="3750"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it-IT" dirty="0"/>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D50F3B11-940E-47CE-B693-CE7D23FE028D}" type="datetime1">
              <a:rPr lang="it-IT" smtClean="0"/>
              <a:t>26/07/25</a:t>
            </a:fld>
            <a:endParaRPr lang="it-IT" dirty="0"/>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it-IT" dirty="0"/>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45ACAF8E-318A-4EFE-8633-D9E72ABCE0ED}" type="slidenum">
              <a:rPr lang="it-IT" smtClean="0"/>
              <a:pPr algn="r" rtl="0"/>
              <a:t>‹N›</a:t>
            </a:fld>
            <a:endParaRPr lang="it-IT" dirty="0"/>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it-IT" noProof="0"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rtl="0">
              <a:defRPr sz="1200"/>
            </a:lvl1pPr>
          </a:lstStyle>
          <a:p>
            <a:fld id="{A4BF746C-B2A6-4B2E-9724-880F3AE30A67}" type="datetime1">
              <a:rPr lang="it-IT" smtClean="0"/>
              <a:pPr/>
              <a:t>26/07/25</a:t>
            </a:fld>
            <a:endParaRPr lang="it-IT"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it-IT" noProof="0"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rtl="0">
              <a:defRPr sz="1200"/>
            </a:lvl1pPr>
          </a:lstStyle>
          <a:p>
            <a:fld id="{5EE2CF44-2B13-41B4-A334-1CDF534EEBBF}" type="slidenum">
              <a:rPr lang="it-IT" smtClean="0"/>
              <a:pPr/>
              <a:t>‹N›</a:t>
            </a:fld>
            <a:endParaRPr lang="it-IT" dirty="0"/>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baseline="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ttangolo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7" name="Rettangolo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dirty="0"/>
          </a:p>
        </p:txBody>
      </p:sp>
      <p:sp>
        <p:nvSpPr>
          <p:cNvPr id="2" name="Titolo 1"/>
          <p:cNvSpPr>
            <a:spLocks noGrp="1"/>
          </p:cNvSpPr>
          <p:nvPr>
            <p:ph type="ctrTitle"/>
          </p:nvPr>
        </p:nvSpPr>
        <p:spPr bwMode="white">
          <a:xfrm>
            <a:off x="1066800" y="3165763"/>
            <a:ext cx="10058400" cy="1711037"/>
          </a:xfrm>
        </p:spPr>
        <p:txBody>
          <a:bodyPr rtlCol="0" anchor="b">
            <a:normAutofit/>
          </a:bodyPr>
          <a:lstStyle>
            <a:lvl1pPr algn="l" rtl="0">
              <a:lnSpc>
                <a:spcPct val="80000"/>
              </a:lnSpc>
              <a:defRPr sz="5400">
                <a:solidFill>
                  <a:schemeClr val="tx1"/>
                </a:solidFill>
              </a:defRPr>
            </a:lvl1pPr>
          </a:lstStyle>
          <a:p>
            <a:pPr rtl="0"/>
            <a:r>
              <a:rPr lang="it-IT" noProof="0"/>
              <a:t>Fare clic per modificare lo stile del titolo dello schema</a:t>
            </a:r>
            <a:endParaRPr lang="it-IT" noProof="0" dirty="0"/>
          </a:p>
        </p:txBody>
      </p:sp>
      <p:sp>
        <p:nvSpPr>
          <p:cNvPr id="3" name="Sottotitolo 2"/>
          <p:cNvSpPr>
            <a:spLocks noGrp="1"/>
          </p:cNvSpPr>
          <p:nvPr>
            <p:ph type="subTitle" idx="1"/>
          </p:nvPr>
        </p:nvSpPr>
        <p:spPr bwMode="white">
          <a:xfrm>
            <a:off x="1066800" y="4953000"/>
            <a:ext cx="10058400" cy="685800"/>
          </a:xfrm>
        </p:spPr>
        <p:txBody>
          <a:bodyPr rtlCol="0">
            <a:normAutofit/>
          </a:bodyPr>
          <a:lstStyle>
            <a:lvl1pPr marL="0" indent="0" algn="l" rtl="0">
              <a:spcBef>
                <a:spcPts val="0"/>
              </a:spcBef>
              <a:buNone/>
              <a:defRPr sz="2000">
                <a:solidFill>
                  <a:schemeClr val="accent1"/>
                </a:solidFill>
                <a:latin typeface="+mj-lt"/>
              </a:defRPr>
            </a:lvl1pPr>
            <a:lvl2pPr marL="457200" indent="0" algn="ctr" rtl="0">
              <a:buNone/>
              <a:defRPr sz="2000"/>
            </a:lvl2pPr>
            <a:lvl3pPr marL="914400" indent="0" algn="ctr" rtl="0">
              <a:buNone/>
              <a:defRPr sz="1800"/>
            </a:lvl3pPr>
            <a:lvl4pPr marL="1371600" indent="0" algn="ctr" rtl="0">
              <a:buNone/>
              <a:defRPr sz="1600"/>
            </a:lvl4pPr>
            <a:lvl5pPr marL="1828800" indent="0" algn="ctr" rtl="0">
              <a:buNone/>
              <a:defRPr sz="1600"/>
            </a:lvl5pPr>
            <a:lvl6pPr marL="2286000" indent="0" algn="ctr" rtl="0">
              <a:buNone/>
              <a:defRPr sz="1600"/>
            </a:lvl6pPr>
            <a:lvl7pPr marL="2743200" indent="0" algn="ctr" rtl="0">
              <a:buNone/>
              <a:defRPr sz="1600"/>
            </a:lvl7pPr>
            <a:lvl8pPr marL="3200400" indent="0" algn="ctr" rtl="0">
              <a:buNone/>
              <a:defRPr sz="1600"/>
            </a:lvl8pPr>
            <a:lvl9pPr marL="3657600" indent="0" algn="ctr" rtl="0">
              <a:buNone/>
              <a:defRPr sz="1600"/>
            </a:lvl9pPr>
          </a:lstStyle>
          <a:p>
            <a:pPr rtl="0"/>
            <a:r>
              <a:rPr lang="it-IT" noProof="0"/>
              <a:t>Fare clic per modificare lo stile del sottotitolo dello schema</a:t>
            </a:r>
            <a:endParaRPr lang="it-IT" noProof="0"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testo verticale 2"/>
          <p:cNvSpPr>
            <a:spLocks noGrp="1"/>
          </p:cNvSpPr>
          <p:nvPr>
            <p:ph type="body" orient="vert" idx="1" hasCustomPrompt="1"/>
          </p:nvPr>
        </p:nvSpPr>
        <p:spPr/>
        <p:txBody>
          <a:bodyPr vert="eaVert" rtlCol="0"/>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10"/>
          </p:nvPr>
        </p:nvSpPr>
        <p:spPr/>
        <p:txBody>
          <a:bodyPr rtlCol="0"/>
          <a:lstStyle>
            <a:lvl1pPr>
              <a:defRPr/>
            </a:lvl1pPr>
          </a:lstStyle>
          <a:p>
            <a:fld id="{C7734052-D933-4BCC-B6A5-48EFD76F7754}" type="datetime1">
              <a:rPr lang="it-IT" smtClean="0"/>
              <a:pPr/>
              <a:t>26/07/25</a:t>
            </a:fld>
            <a:endParaRPr lang="it-IT" dirty="0"/>
          </a:p>
        </p:txBody>
      </p:sp>
      <p:sp>
        <p:nvSpPr>
          <p:cNvPr id="5" name="Segnaposto piè di pagina 4"/>
          <p:cNvSpPr>
            <a:spLocks noGrp="1"/>
          </p:cNvSpPr>
          <p:nvPr>
            <p:ph type="ftr" sz="quarter" idx="11"/>
          </p:nvPr>
        </p:nvSpPr>
        <p:spPr/>
        <p:txBody>
          <a:bodyPr rtlCol="0"/>
          <a:lstStyle/>
          <a:p>
            <a:pPr rtl="0"/>
            <a:endParaRPr lang="it-IT" noProof="0" dirty="0"/>
          </a:p>
        </p:txBody>
      </p:sp>
      <p:sp>
        <p:nvSpPr>
          <p:cNvPr id="6" name="Segnaposto numero diapositiva 5"/>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457199"/>
            <a:ext cx="1943100" cy="5638801"/>
          </a:xfrm>
        </p:spPr>
        <p:txBody>
          <a:bodyPr vert="eaVert" rtlCol="0"/>
          <a:lstStyle/>
          <a:p>
            <a:pPr rtl="0"/>
            <a:r>
              <a:rPr lang="it-IT" noProof="0"/>
              <a:t>Fare clic per modificare lo stile del titolo dello schema</a:t>
            </a:r>
            <a:endParaRPr lang="it-IT" noProof="0" dirty="0"/>
          </a:p>
        </p:txBody>
      </p:sp>
      <p:sp>
        <p:nvSpPr>
          <p:cNvPr id="3" name="Segnaposto testo verticale 2"/>
          <p:cNvSpPr>
            <a:spLocks noGrp="1"/>
          </p:cNvSpPr>
          <p:nvPr>
            <p:ph type="body" orient="vert" idx="1" hasCustomPrompt="1"/>
          </p:nvPr>
        </p:nvSpPr>
        <p:spPr>
          <a:xfrm>
            <a:off x="1524000" y="457199"/>
            <a:ext cx="7048500" cy="5638801"/>
          </a:xfrm>
        </p:spPr>
        <p:txBody>
          <a:bodyPr vert="eaVert" rtlCol="0"/>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10"/>
          </p:nvPr>
        </p:nvSpPr>
        <p:spPr/>
        <p:txBody>
          <a:bodyPr rtlCol="0"/>
          <a:lstStyle>
            <a:lvl1pPr>
              <a:defRPr/>
            </a:lvl1pPr>
          </a:lstStyle>
          <a:p>
            <a:fld id="{F6CDBF89-191F-4BB6-A0A5-AE82CFBD06FA}" type="datetime1">
              <a:rPr lang="it-IT" smtClean="0"/>
              <a:pPr/>
              <a:t>26/07/25</a:t>
            </a:fld>
            <a:endParaRPr lang="it-IT" dirty="0"/>
          </a:p>
        </p:txBody>
      </p:sp>
      <p:sp>
        <p:nvSpPr>
          <p:cNvPr id="5" name="Segnaposto piè di pagina 4"/>
          <p:cNvSpPr>
            <a:spLocks noGrp="1"/>
          </p:cNvSpPr>
          <p:nvPr>
            <p:ph type="ftr" sz="quarter" idx="11"/>
          </p:nvPr>
        </p:nvSpPr>
        <p:spPr/>
        <p:txBody>
          <a:bodyPr rtlCol="0"/>
          <a:lstStyle/>
          <a:p>
            <a:pPr rtl="0"/>
            <a:endParaRPr lang="it-IT" noProof="0" dirty="0"/>
          </a:p>
        </p:txBody>
      </p:sp>
      <p:sp>
        <p:nvSpPr>
          <p:cNvPr id="6" name="Segnaposto numero diapositiva 5"/>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contenuto 2"/>
          <p:cNvSpPr>
            <a:spLocks noGrp="1"/>
          </p:cNvSpPr>
          <p:nvPr>
            <p:ph idx="1" hasCustomPrompt="1"/>
          </p:nvPr>
        </p:nvSpPr>
        <p:spPr/>
        <p:txBody>
          <a:bodyPr rtlCol="0"/>
          <a:lstStyle>
            <a:lvl5pPr algn="l" rtl="0">
              <a:defRPr/>
            </a:lvl5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10"/>
          </p:nvPr>
        </p:nvSpPr>
        <p:spPr/>
        <p:txBody>
          <a:bodyPr rtlCol="0"/>
          <a:lstStyle>
            <a:lvl1pPr>
              <a:defRPr/>
            </a:lvl1pPr>
          </a:lstStyle>
          <a:p>
            <a:fld id="{68AB5625-64B4-460E-A6D9-369CE1012A9B}" type="datetime1">
              <a:rPr lang="it-IT" noProof="0" smtClean="0"/>
              <a:pPr/>
              <a:t>26/07/25</a:t>
            </a:fld>
            <a:endParaRPr lang="it-IT" noProof="0" dirty="0"/>
          </a:p>
        </p:txBody>
      </p:sp>
      <p:sp>
        <p:nvSpPr>
          <p:cNvPr id="5" name="Segnaposto piè di pagina 4"/>
          <p:cNvSpPr>
            <a:spLocks noGrp="1"/>
          </p:cNvSpPr>
          <p:nvPr>
            <p:ph type="ftr" sz="quarter" idx="11"/>
          </p:nvPr>
        </p:nvSpPr>
        <p:spPr/>
        <p:txBody>
          <a:bodyPr rtlCol="0"/>
          <a:lstStyle/>
          <a:p>
            <a:pPr rtl="0"/>
            <a:endParaRPr lang="it-IT" noProof="0" dirty="0"/>
          </a:p>
        </p:txBody>
      </p:sp>
      <p:sp>
        <p:nvSpPr>
          <p:cNvPr id="6" name="Segnaposto numero diapositiva 5"/>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1524000" y="1828800"/>
            <a:ext cx="9144000" cy="2743200"/>
          </a:xfrm>
        </p:spPr>
        <p:txBody>
          <a:bodyPr rtlCol="0" anchor="b">
            <a:normAutofit/>
          </a:bodyPr>
          <a:lstStyle>
            <a:lvl1pPr algn="l" rtl="0">
              <a:defRPr sz="5400">
                <a:solidFill>
                  <a:schemeClr val="tx1"/>
                </a:solidFill>
              </a:defRPr>
            </a:lvl1pPr>
          </a:lstStyle>
          <a:p>
            <a:pPr rtl="0"/>
            <a:r>
              <a:rPr lang="it-IT" noProof="0"/>
              <a:t>Fare clic per modificare lo stile del titolo dello schema</a:t>
            </a:r>
            <a:endParaRPr lang="it-IT" noProof="0" dirty="0"/>
          </a:p>
        </p:txBody>
      </p:sp>
      <p:sp>
        <p:nvSpPr>
          <p:cNvPr id="3" name="Segnaposto testo 2"/>
          <p:cNvSpPr>
            <a:spLocks noGrp="1"/>
          </p:cNvSpPr>
          <p:nvPr>
            <p:ph type="body" idx="1" hasCustomPrompt="1"/>
          </p:nvPr>
        </p:nvSpPr>
        <p:spPr>
          <a:xfrm>
            <a:off x="1524000" y="4589463"/>
            <a:ext cx="9144000" cy="1506537"/>
          </a:xfrm>
        </p:spPr>
        <p:txBody>
          <a:bodyPr rtlCol="0">
            <a:normAutofit/>
          </a:bodyPr>
          <a:lstStyle>
            <a:lvl1pPr marL="0" indent="0" algn="l" rtl="0">
              <a:spcBef>
                <a:spcPts val="0"/>
              </a:spcBef>
              <a:buNone/>
              <a:defRPr sz="2000">
                <a:solidFill>
                  <a:schemeClr val="accent1"/>
                </a:solidFill>
                <a:latin typeface="+mj-lt"/>
              </a:defRPr>
            </a:lvl1pPr>
            <a:lvl2pPr marL="457200" indent="0" algn="l" rtl="0">
              <a:buNone/>
              <a:defRPr sz="2000"/>
            </a:lvl2pPr>
            <a:lvl3pPr marL="914400" indent="0" algn="l" rtl="0">
              <a:buNone/>
              <a:defRPr sz="1800"/>
            </a:lvl3pPr>
            <a:lvl4pPr marL="1371600" indent="0" algn="l" rtl="0">
              <a:buNone/>
              <a:defRPr sz="1600"/>
            </a:lvl4pPr>
            <a:lvl5pPr marL="1828800" indent="0" algn="l" rtl="0">
              <a:buNone/>
              <a:defRPr sz="1600"/>
            </a:lvl5pPr>
            <a:lvl6pPr marL="2286000" indent="0" algn="l" rtl="0">
              <a:buNone/>
              <a:defRPr sz="1600"/>
            </a:lvl6pPr>
            <a:lvl7pPr marL="2743200" indent="0" algn="l" rtl="0">
              <a:buNone/>
              <a:defRPr sz="1600"/>
            </a:lvl7pPr>
            <a:lvl8pPr marL="3200400" indent="0" algn="l" rtl="0">
              <a:buNone/>
              <a:defRPr sz="1600"/>
            </a:lvl8pPr>
            <a:lvl9pPr marL="3657600" indent="0" algn="l" rtl="0">
              <a:buNone/>
              <a:defRPr sz="1600"/>
            </a:lvl9pPr>
          </a:lstStyle>
          <a:p>
            <a:pPr lvl="0"/>
            <a:r>
              <a:rPr lang="it-IT" dirty="0"/>
              <a:t>Fare clic per modificare stili del testo dello schema</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contenuto 2"/>
          <p:cNvSpPr>
            <a:spLocks noGrp="1"/>
          </p:cNvSpPr>
          <p:nvPr>
            <p:ph sz="half" idx="1" hasCustomPrompt="1"/>
          </p:nvPr>
        </p:nvSpPr>
        <p:spPr>
          <a:xfrm>
            <a:off x="1524000" y="1825625"/>
            <a:ext cx="4343400" cy="4270375"/>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contenuto 3"/>
          <p:cNvSpPr>
            <a:spLocks noGrp="1"/>
          </p:cNvSpPr>
          <p:nvPr>
            <p:ph sz="half" idx="2" hasCustomPrompt="1"/>
          </p:nvPr>
        </p:nvSpPr>
        <p:spPr>
          <a:xfrm>
            <a:off x="6324600" y="1825625"/>
            <a:ext cx="4343400" cy="4270375"/>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5" name="Segnaposto data 4"/>
          <p:cNvSpPr>
            <a:spLocks noGrp="1"/>
          </p:cNvSpPr>
          <p:nvPr>
            <p:ph type="dt" sz="half" idx="10"/>
          </p:nvPr>
        </p:nvSpPr>
        <p:spPr/>
        <p:txBody>
          <a:bodyPr rtlCol="0"/>
          <a:lstStyle>
            <a:lvl1pPr>
              <a:defRPr/>
            </a:lvl1pPr>
          </a:lstStyle>
          <a:p>
            <a:fld id="{AE3FD152-3CF4-4A12-82AF-D5B89DAE18A5}" type="datetime1">
              <a:rPr lang="it-IT" smtClean="0"/>
              <a:pPr/>
              <a:t>26/07/25</a:t>
            </a:fld>
            <a:endParaRPr lang="it-IT" dirty="0"/>
          </a:p>
        </p:txBody>
      </p:sp>
      <p:sp>
        <p:nvSpPr>
          <p:cNvPr id="6" name="Segnaposto piè di pagina 5"/>
          <p:cNvSpPr>
            <a:spLocks noGrp="1"/>
          </p:cNvSpPr>
          <p:nvPr>
            <p:ph type="ftr" sz="quarter" idx="11"/>
          </p:nvPr>
        </p:nvSpPr>
        <p:spPr/>
        <p:txBody>
          <a:bodyPr rtlCol="0"/>
          <a:lstStyle/>
          <a:p>
            <a:pPr rtl="0"/>
            <a:endParaRPr lang="it-IT" noProof="0" dirty="0"/>
          </a:p>
        </p:txBody>
      </p:sp>
      <p:sp>
        <p:nvSpPr>
          <p:cNvPr id="7" name="Segnaposto numero diapositiva 6"/>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testo 2"/>
          <p:cNvSpPr>
            <a:spLocks noGrp="1"/>
          </p:cNvSpPr>
          <p:nvPr>
            <p:ph type="body" idx="1" hasCustomPrompt="1"/>
          </p:nvPr>
        </p:nvSpPr>
        <p:spPr>
          <a:xfrm>
            <a:off x="1527048" y="1828800"/>
            <a:ext cx="4343400" cy="685800"/>
          </a:xfrm>
        </p:spPr>
        <p:txBody>
          <a:bodyPr rtlCol="0" anchor="ctr">
            <a:normAutofit/>
          </a:bodyPr>
          <a:lstStyle>
            <a:lvl1pPr marL="0" indent="0" algn="l" rtl="0">
              <a:spcBef>
                <a:spcPts val="0"/>
              </a:spcBef>
              <a:buNone/>
              <a:defRPr sz="2200" b="0">
                <a:solidFill>
                  <a:schemeClr val="tx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a:r>
              <a:rPr lang="it-IT" dirty="0"/>
              <a:t>Fare clic per modificare stili del testo dello schema</a:t>
            </a:r>
          </a:p>
        </p:txBody>
      </p:sp>
      <p:sp>
        <p:nvSpPr>
          <p:cNvPr id="4" name="Segnaposto contenuto 3"/>
          <p:cNvSpPr>
            <a:spLocks noGrp="1"/>
          </p:cNvSpPr>
          <p:nvPr>
            <p:ph sz="half" idx="2" hasCustomPrompt="1"/>
          </p:nvPr>
        </p:nvSpPr>
        <p:spPr>
          <a:xfrm>
            <a:off x="1527048" y="2514600"/>
            <a:ext cx="4343400" cy="3581401"/>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5" name="Segnaposto testo 4"/>
          <p:cNvSpPr>
            <a:spLocks noGrp="1"/>
          </p:cNvSpPr>
          <p:nvPr>
            <p:ph type="body" sz="quarter" idx="3" hasCustomPrompt="1"/>
          </p:nvPr>
        </p:nvSpPr>
        <p:spPr>
          <a:xfrm>
            <a:off x="6327648" y="1828800"/>
            <a:ext cx="4343400" cy="685800"/>
          </a:xfrm>
        </p:spPr>
        <p:txBody>
          <a:bodyPr rtlCol="0" anchor="ctr">
            <a:normAutofit/>
          </a:bodyPr>
          <a:lstStyle>
            <a:lvl1pPr marL="0" indent="0" algn="l" rtl="0">
              <a:spcBef>
                <a:spcPts val="0"/>
              </a:spcBef>
              <a:buNone/>
              <a:defRPr sz="2200" b="0">
                <a:solidFill>
                  <a:schemeClr val="tx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a:r>
              <a:rPr lang="it-IT" dirty="0"/>
              <a:t>Fare clic per modificare stili del testo dello schema</a:t>
            </a:r>
          </a:p>
        </p:txBody>
      </p:sp>
      <p:sp>
        <p:nvSpPr>
          <p:cNvPr id="6" name="Segnaposto contenuto 5"/>
          <p:cNvSpPr>
            <a:spLocks noGrp="1"/>
          </p:cNvSpPr>
          <p:nvPr>
            <p:ph sz="quarter" idx="4" hasCustomPrompt="1"/>
          </p:nvPr>
        </p:nvSpPr>
        <p:spPr>
          <a:xfrm>
            <a:off x="6327648" y="2514600"/>
            <a:ext cx="4343400" cy="3581401"/>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7" name="Segnaposto data 6"/>
          <p:cNvSpPr>
            <a:spLocks noGrp="1"/>
          </p:cNvSpPr>
          <p:nvPr>
            <p:ph type="dt" sz="half" idx="10"/>
          </p:nvPr>
        </p:nvSpPr>
        <p:spPr/>
        <p:txBody>
          <a:bodyPr rtlCol="0"/>
          <a:lstStyle/>
          <a:p>
            <a:r>
              <a:rPr lang="it-IT" dirty="0"/>
              <a:t>​</a:t>
            </a:r>
            <a:fld id="{B973B550-EAE9-42BF-A7DE-AB698B003719}" type="datetime1">
              <a:rPr lang="it-IT" smtClean="0"/>
              <a:pPr/>
              <a:t>26/07/25</a:t>
            </a:fld>
            <a:r>
              <a:rPr lang="it-IT" dirty="0"/>
              <a:t>​</a:t>
            </a:r>
          </a:p>
        </p:txBody>
      </p:sp>
      <p:sp>
        <p:nvSpPr>
          <p:cNvPr id="8" name="Segnaposto piè di pagina 7"/>
          <p:cNvSpPr>
            <a:spLocks noGrp="1"/>
          </p:cNvSpPr>
          <p:nvPr>
            <p:ph type="ftr" sz="quarter" idx="11"/>
          </p:nvPr>
        </p:nvSpPr>
        <p:spPr/>
        <p:txBody>
          <a:bodyPr rtlCol="0"/>
          <a:lstStyle/>
          <a:p>
            <a:pPr rtl="0"/>
            <a:endParaRPr lang="it-IT" noProof="0" dirty="0"/>
          </a:p>
        </p:txBody>
      </p:sp>
      <p:sp>
        <p:nvSpPr>
          <p:cNvPr id="9" name="Segnaposto numero diapositiva 8"/>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data 2"/>
          <p:cNvSpPr>
            <a:spLocks noGrp="1"/>
          </p:cNvSpPr>
          <p:nvPr>
            <p:ph type="dt" sz="half" idx="10"/>
          </p:nvPr>
        </p:nvSpPr>
        <p:spPr/>
        <p:txBody>
          <a:bodyPr rtlCol="0"/>
          <a:lstStyle>
            <a:lvl1pPr>
              <a:defRPr/>
            </a:lvl1pPr>
          </a:lstStyle>
          <a:p>
            <a:fld id="{45DBFB90-286B-4CDB-A537-E7766944BBAA}" type="datetime1">
              <a:rPr lang="it-IT" smtClean="0"/>
              <a:pPr/>
              <a:t>26/07/25</a:t>
            </a:fld>
            <a:endParaRPr lang="it-IT" dirty="0"/>
          </a:p>
        </p:txBody>
      </p:sp>
      <p:sp>
        <p:nvSpPr>
          <p:cNvPr id="4" name="Segnaposto piè di pagina 3"/>
          <p:cNvSpPr>
            <a:spLocks noGrp="1"/>
          </p:cNvSpPr>
          <p:nvPr>
            <p:ph type="ftr" sz="quarter" idx="11"/>
          </p:nvPr>
        </p:nvSpPr>
        <p:spPr/>
        <p:txBody>
          <a:bodyPr rtlCol="0"/>
          <a:lstStyle/>
          <a:p>
            <a:pPr rtl="0"/>
            <a:endParaRPr lang="it-IT" noProof="0" dirty="0"/>
          </a:p>
        </p:txBody>
      </p:sp>
      <p:sp>
        <p:nvSpPr>
          <p:cNvPr id="5" name="Segnaposto numero diapositiva 4"/>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rtlCol="0"/>
          <a:lstStyle>
            <a:lvl1pPr>
              <a:defRPr/>
            </a:lvl1pPr>
          </a:lstStyle>
          <a:p>
            <a:fld id="{757A6CF1-12FE-4BE3-BB63-C2344989F7C5}" type="datetime1">
              <a:rPr lang="it-IT" smtClean="0"/>
              <a:pPr/>
              <a:t>26/07/25</a:t>
            </a:fld>
            <a:endParaRPr lang="it-IT" dirty="0"/>
          </a:p>
        </p:txBody>
      </p:sp>
      <p:sp>
        <p:nvSpPr>
          <p:cNvPr id="3" name="Segnaposto piè di pagina 2"/>
          <p:cNvSpPr>
            <a:spLocks noGrp="1"/>
          </p:cNvSpPr>
          <p:nvPr>
            <p:ph type="ftr" sz="quarter" idx="11"/>
          </p:nvPr>
        </p:nvSpPr>
        <p:spPr/>
        <p:txBody>
          <a:bodyPr rtlCol="0"/>
          <a:lstStyle/>
          <a:p>
            <a:pPr rtl="0"/>
            <a:endParaRPr lang="it-IT" noProof="0" dirty="0"/>
          </a:p>
        </p:txBody>
      </p:sp>
      <p:sp>
        <p:nvSpPr>
          <p:cNvPr id="4" name="Segnaposto numero diapositiva 3"/>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002587" y="1600200"/>
            <a:ext cx="3122613" cy="1828800"/>
          </a:xfrm>
        </p:spPr>
        <p:txBody>
          <a:bodyPr rtlCol="0" anchor="b">
            <a:noAutofit/>
          </a:bodyPr>
          <a:lstStyle>
            <a:lvl1pPr algn="l" rtl="0">
              <a:defRPr sz="3200"/>
            </a:lvl1pPr>
          </a:lstStyle>
          <a:p>
            <a:pPr rtl="0"/>
            <a:r>
              <a:rPr lang="it-IT" noProof="0"/>
              <a:t>Fare clic per modificare lo stile del titolo dello schema</a:t>
            </a:r>
            <a:endParaRPr lang="it-IT" noProof="0" dirty="0"/>
          </a:p>
        </p:txBody>
      </p:sp>
      <p:sp>
        <p:nvSpPr>
          <p:cNvPr id="3" name="Segnaposto contenuto 2"/>
          <p:cNvSpPr>
            <a:spLocks noGrp="1"/>
          </p:cNvSpPr>
          <p:nvPr>
            <p:ph idx="1" hasCustomPrompt="1"/>
          </p:nvPr>
        </p:nvSpPr>
        <p:spPr>
          <a:xfrm>
            <a:off x="760412" y="762000"/>
            <a:ext cx="6400800" cy="5334000"/>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testo 3"/>
          <p:cNvSpPr>
            <a:spLocks noGrp="1"/>
          </p:cNvSpPr>
          <p:nvPr>
            <p:ph type="body" sz="half" idx="2" hasCustomPrompt="1"/>
          </p:nvPr>
        </p:nvSpPr>
        <p:spPr>
          <a:xfrm>
            <a:off x="8001039" y="3429000"/>
            <a:ext cx="3124161" cy="1828800"/>
          </a:xfrm>
        </p:spPr>
        <p:txBody>
          <a:bodyPr rtlCol="0"/>
          <a:lstStyle>
            <a:lvl1pPr marL="0" indent="0" algn="l" rtl="0">
              <a:spcBef>
                <a:spcPts val="0"/>
              </a:spcBef>
              <a:buNone/>
              <a:defRPr sz="1600"/>
            </a:lvl1pPr>
            <a:lvl2pPr marL="457200" indent="0" algn="l" rtl="0">
              <a:buNone/>
              <a:defRPr sz="1400"/>
            </a:lvl2pPr>
            <a:lvl3pPr marL="914400" indent="0" algn="l" rtl="0">
              <a:buNone/>
              <a:defRPr sz="1200"/>
            </a:lvl3pPr>
            <a:lvl4pPr marL="1371600" indent="0" algn="l" rtl="0">
              <a:buNone/>
              <a:defRPr sz="1000"/>
            </a:lvl4pPr>
            <a:lvl5pPr marL="1828800" indent="0" algn="l" rtl="0">
              <a:buNone/>
              <a:defRPr sz="1000"/>
            </a:lvl5pPr>
            <a:lvl6pPr marL="2286000" indent="0" algn="l" rtl="0">
              <a:buNone/>
              <a:defRPr sz="1000"/>
            </a:lvl6pPr>
            <a:lvl7pPr marL="2743200" indent="0" algn="l" rtl="0">
              <a:buNone/>
              <a:defRPr sz="1000"/>
            </a:lvl7pPr>
            <a:lvl8pPr marL="3200400" indent="0" algn="l" rtl="0">
              <a:buNone/>
              <a:defRPr sz="1000"/>
            </a:lvl8pPr>
            <a:lvl9pPr marL="3657600" indent="0" algn="l" rtl="0">
              <a:buNone/>
              <a:defRPr sz="1000"/>
            </a:lvl9pPr>
          </a:lstStyle>
          <a:p>
            <a:pPr lvl="0"/>
            <a:r>
              <a:rPr lang="it-IT" dirty="0"/>
              <a:t>Fare clic per modificare stili del testo dello schema</a:t>
            </a:r>
          </a:p>
        </p:txBody>
      </p:sp>
      <p:sp>
        <p:nvSpPr>
          <p:cNvPr id="5" name="Segnaposto data 4"/>
          <p:cNvSpPr>
            <a:spLocks noGrp="1"/>
          </p:cNvSpPr>
          <p:nvPr>
            <p:ph type="dt" sz="half" idx="10"/>
          </p:nvPr>
        </p:nvSpPr>
        <p:spPr/>
        <p:txBody>
          <a:bodyPr rtlCol="0"/>
          <a:lstStyle>
            <a:lvl1pPr>
              <a:defRPr/>
            </a:lvl1pPr>
          </a:lstStyle>
          <a:p>
            <a:fld id="{552CC9C2-6E71-4474-A4C0-C6B34CDA8882}" type="datetime1">
              <a:rPr lang="it-IT" smtClean="0"/>
              <a:pPr/>
              <a:t>26/07/25</a:t>
            </a:fld>
            <a:endParaRPr lang="it-IT" dirty="0"/>
          </a:p>
        </p:txBody>
      </p:sp>
      <p:sp>
        <p:nvSpPr>
          <p:cNvPr id="6" name="Segnaposto piè di pagina 5"/>
          <p:cNvSpPr>
            <a:spLocks noGrp="1"/>
          </p:cNvSpPr>
          <p:nvPr>
            <p:ph type="ftr" sz="quarter" idx="11"/>
          </p:nvPr>
        </p:nvSpPr>
        <p:spPr/>
        <p:txBody>
          <a:bodyPr rtlCol="0"/>
          <a:lstStyle/>
          <a:p>
            <a:pPr rtl="0"/>
            <a:endParaRPr lang="it-IT" noProof="0" dirty="0"/>
          </a:p>
        </p:txBody>
      </p:sp>
      <p:sp>
        <p:nvSpPr>
          <p:cNvPr id="7" name="Segnaposto numero diapositiva 6"/>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8" name="Rettangolo 7"/>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sz="1600" noProof="0" dirty="0"/>
          </a:p>
        </p:txBody>
      </p:sp>
      <p:sp>
        <p:nvSpPr>
          <p:cNvPr id="2" name="Titolo 1"/>
          <p:cNvSpPr>
            <a:spLocks noGrp="1"/>
          </p:cNvSpPr>
          <p:nvPr>
            <p:ph type="title"/>
          </p:nvPr>
        </p:nvSpPr>
        <p:spPr>
          <a:xfrm>
            <a:off x="7997952" y="1600200"/>
            <a:ext cx="3127248" cy="1828800"/>
          </a:xfrm>
        </p:spPr>
        <p:txBody>
          <a:bodyPr rtlCol="0" anchor="b">
            <a:noAutofit/>
          </a:bodyPr>
          <a:lstStyle>
            <a:lvl1pPr algn="l" rtl="0">
              <a:defRPr sz="3200"/>
            </a:lvl1pPr>
          </a:lstStyle>
          <a:p>
            <a:pPr rtl="0"/>
            <a:r>
              <a:rPr lang="it-IT" noProof="0"/>
              <a:t>Fare clic per modificare lo stile del titolo dello schema</a:t>
            </a:r>
            <a:endParaRPr lang="it-IT" noProof="0" dirty="0"/>
          </a:p>
        </p:txBody>
      </p:sp>
      <p:sp>
        <p:nvSpPr>
          <p:cNvPr id="3" name="Segnaposto immagine 2"/>
          <p:cNvSpPr>
            <a:spLocks noGrp="1"/>
          </p:cNvSpPr>
          <p:nvPr>
            <p:ph type="pic" idx="1"/>
          </p:nvPr>
        </p:nvSpPr>
        <p:spPr>
          <a:xfrm>
            <a:off x="781251" y="777240"/>
            <a:ext cx="6400800" cy="5303520"/>
          </a:xfrm>
        </p:spPr>
        <p:txBody>
          <a:bodyPr tIns="457200" rtlCol="0">
            <a:normAutofit/>
          </a:bodyPr>
          <a:lstStyle>
            <a:lvl1pPr marL="0" indent="0" algn="ctr" rtl="0">
              <a:buNone/>
              <a:defRPr sz="20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it-IT" noProof="0"/>
              <a:t>Fare clic sull'icona per inserire un'immagine</a:t>
            </a:r>
            <a:endParaRPr lang="it-IT" noProof="0" dirty="0"/>
          </a:p>
        </p:txBody>
      </p:sp>
      <p:sp>
        <p:nvSpPr>
          <p:cNvPr id="4" name="Segnaposto testo 3"/>
          <p:cNvSpPr>
            <a:spLocks noGrp="1"/>
          </p:cNvSpPr>
          <p:nvPr>
            <p:ph type="body" sz="half" idx="2" hasCustomPrompt="1"/>
          </p:nvPr>
        </p:nvSpPr>
        <p:spPr>
          <a:xfrm>
            <a:off x="7997952" y="3429000"/>
            <a:ext cx="3127248" cy="1828800"/>
          </a:xfrm>
        </p:spPr>
        <p:txBody>
          <a:bodyPr rtlCol="0"/>
          <a:lstStyle>
            <a:lvl1pPr marL="0" indent="0" algn="l" rtl="0">
              <a:spcBef>
                <a:spcPts val="0"/>
              </a:spcBef>
              <a:buNone/>
              <a:defRPr sz="1600"/>
            </a:lvl1pPr>
            <a:lvl2pPr marL="457200" indent="0" algn="l" rtl="0">
              <a:buNone/>
              <a:defRPr sz="1400"/>
            </a:lvl2pPr>
            <a:lvl3pPr marL="914400" indent="0" algn="l" rtl="0">
              <a:buNone/>
              <a:defRPr sz="1200"/>
            </a:lvl3pPr>
            <a:lvl4pPr marL="1371600" indent="0" algn="l" rtl="0">
              <a:buNone/>
              <a:defRPr sz="1000"/>
            </a:lvl4pPr>
            <a:lvl5pPr marL="1828800" indent="0" algn="l" rtl="0">
              <a:buNone/>
              <a:defRPr sz="1000"/>
            </a:lvl5pPr>
            <a:lvl6pPr marL="2286000" indent="0" algn="l" rtl="0">
              <a:buNone/>
              <a:defRPr sz="1000"/>
            </a:lvl6pPr>
            <a:lvl7pPr marL="2743200" indent="0" algn="l" rtl="0">
              <a:buNone/>
              <a:defRPr sz="1000"/>
            </a:lvl7pPr>
            <a:lvl8pPr marL="3200400" indent="0" algn="l" rtl="0">
              <a:buNone/>
              <a:defRPr sz="1000"/>
            </a:lvl8pPr>
            <a:lvl9pPr marL="3657600" indent="0" algn="l" rtl="0">
              <a:buNone/>
              <a:defRPr sz="1000"/>
            </a:lvl9pPr>
          </a:lstStyle>
          <a:p>
            <a:pPr lvl="0"/>
            <a:r>
              <a:rPr lang="it-IT" dirty="0"/>
              <a:t>Fare clic per modificare stili del testo dello schema</a:t>
            </a:r>
          </a:p>
        </p:txBody>
      </p:sp>
      <p:sp>
        <p:nvSpPr>
          <p:cNvPr id="5" name="Segnaposto data 4"/>
          <p:cNvSpPr>
            <a:spLocks noGrp="1"/>
          </p:cNvSpPr>
          <p:nvPr>
            <p:ph type="dt" sz="half" idx="10"/>
          </p:nvPr>
        </p:nvSpPr>
        <p:spPr/>
        <p:txBody>
          <a:bodyPr rtlCol="0"/>
          <a:lstStyle>
            <a:lvl1pPr>
              <a:defRPr/>
            </a:lvl1pPr>
          </a:lstStyle>
          <a:p>
            <a:fld id="{7B83B478-ACB0-4EE2-AD22-6C44567486AE}" type="datetime1">
              <a:rPr lang="it-IT" smtClean="0"/>
              <a:pPr/>
              <a:t>26/07/25</a:t>
            </a:fld>
            <a:endParaRPr lang="it-IT" dirty="0"/>
          </a:p>
        </p:txBody>
      </p:sp>
      <p:sp>
        <p:nvSpPr>
          <p:cNvPr id="6" name="Segnaposto piè di pagina 5"/>
          <p:cNvSpPr>
            <a:spLocks noGrp="1"/>
          </p:cNvSpPr>
          <p:nvPr>
            <p:ph type="ftr" sz="quarter" idx="11"/>
          </p:nvPr>
        </p:nvSpPr>
        <p:spPr/>
        <p:txBody>
          <a:bodyPr rtlCol="0"/>
          <a:lstStyle/>
          <a:p>
            <a:pPr rtl="0"/>
            <a:endParaRPr lang="it-IT" noProof="0" dirty="0"/>
          </a:p>
        </p:txBody>
      </p:sp>
      <p:sp>
        <p:nvSpPr>
          <p:cNvPr id="7" name="Segnaposto numero diapositiva 6"/>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pPr rtl="0"/>
            <a:r>
              <a:rPr lang="it-IT" noProof="0" dirty="0"/>
              <a:t>Fare clic per modificare lo stile del titolo</a:t>
            </a:r>
          </a:p>
        </p:txBody>
      </p:sp>
      <p:sp>
        <p:nvSpPr>
          <p:cNvPr id="3" name="Segnaposto testo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it-IT" dirty="0"/>
              <a:t>Fare clic per modificare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rtl="0">
              <a:defRPr sz="800">
                <a:solidFill>
                  <a:schemeClr val="tx1">
                    <a:lumMod val="85000"/>
                  </a:schemeClr>
                </a:solidFill>
              </a:defRPr>
            </a:lvl1pPr>
          </a:lstStyle>
          <a:p>
            <a:fld id="{856CDCEB-3746-40FA-A774-AE430F8D6A09}" type="datetime1">
              <a:rPr lang="it-IT" smtClean="0"/>
              <a:pPr/>
              <a:t>26/07/25</a:t>
            </a:fld>
            <a:endParaRPr lang="it-IT" dirty="0"/>
          </a:p>
        </p:txBody>
      </p:sp>
      <p:sp>
        <p:nvSpPr>
          <p:cNvPr id="5" name="Segnaposto piè di pagina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rtl="0">
              <a:defRPr sz="800">
                <a:solidFill>
                  <a:schemeClr val="tx1">
                    <a:lumMod val="85000"/>
                  </a:schemeClr>
                </a:solidFill>
              </a:defRPr>
            </a:lvl1pPr>
          </a:lstStyle>
          <a:p>
            <a:pPr rtl="0"/>
            <a:endParaRPr lang="it-IT" noProof="0" dirty="0"/>
          </a:p>
        </p:txBody>
      </p:sp>
      <p:sp>
        <p:nvSpPr>
          <p:cNvPr id="6" name="Segnaposto numero diapositiva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rtl="0">
              <a:defRPr sz="800">
                <a:solidFill>
                  <a:schemeClr val="tx1">
                    <a:lumMod val="85000"/>
                  </a:schemeClr>
                </a:solidFill>
              </a:defRPr>
            </a:lvl1pPr>
          </a:lstStyle>
          <a:p>
            <a:fld id="{E31375A4-56A4-47D6-9801-1991572033F7}" type="slidenum">
              <a:rPr lang="it-IT" smtClean="0"/>
              <a:pPr/>
              <a:t>‹N›</a:t>
            </a:fld>
            <a:endParaRPr lang="it-IT" dirty="0"/>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rtlCol="0"/>
          <a:lstStyle/>
          <a:p>
            <a:pPr rtl="0"/>
            <a:r>
              <a:rPr lang="it-IT" dirty="0"/>
              <a:t>Smart </a:t>
            </a:r>
            <a:r>
              <a:rPr lang="it-IT" dirty="0" err="1"/>
              <a:t>Printer</a:t>
            </a:r>
            <a:endParaRPr lang="it-IT" dirty="0"/>
          </a:p>
        </p:txBody>
      </p:sp>
      <p:sp>
        <p:nvSpPr>
          <p:cNvPr id="3" name="Sottotitolo 2"/>
          <p:cNvSpPr>
            <a:spLocks noGrp="1"/>
          </p:cNvSpPr>
          <p:nvPr>
            <p:ph type="subTitle" idx="1"/>
          </p:nvPr>
        </p:nvSpPr>
        <p:spPr/>
        <p:txBody>
          <a:bodyPr rtlCol="0"/>
          <a:lstStyle/>
          <a:p>
            <a:pPr rtl="0"/>
            <a:r>
              <a:rPr lang="it-IT" dirty="0"/>
              <a:t>Progetto del Corso di Testing e Verifica del Software (21056)</a:t>
            </a:r>
          </a:p>
          <a:p>
            <a:pPr rtl="0"/>
            <a:r>
              <a:rPr lang="it-IT" dirty="0"/>
              <a:t>Gamba Davide - 1053470</a:t>
            </a:r>
          </a:p>
        </p:txBody>
      </p:sp>
    </p:spTree>
    <p:extLst>
      <p:ext uri="{BB962C8B-B14F-4D97-AF65-F5344CB8AC3E}">
        <p14:creationId xmlns:p14="http://schemas.microsoft.com/office/powerpoint/2010/main" val="242453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5A807C-462F-6EAD-8821-C4481A9C58CD}"/>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91314A30-5A0B-B4AA-9A25-06110BA07E6F}"/>
              </a:ext>
            </a:extLst>
          </p:cNvPr>
          <p:cNvSpPr>
            <a:spLocks noGrp="1"/>
          </p:cNvSpPr>
          <p:nvPr>
            <p:ph type="title"/>
          </p:nvPr>
        </p:nvSpPr>
        <p:spPr>
          <a:xfrm>
            <a:off x="407368" y="404664"/>
            <a:ext cx="3528392" cy="792088"/>
          </a:xfrm>
        </p:spPr>
        <p:txBody>
          <a:bodyPr rtlCol="0" anchor="b">
            <a:normAutofit/>
          </a:bodyPr>
          <a:lstStyle/>
          <a:p>
            <a:pPr rtl="0"/>
            <a:r>
              <a:rPr lang="it-IT" dirty="0" err="1"/>
              <a:t>StateChart</a:t>
            </a:r>
            <a:r>
              <a:rPr lang="it-IT" dirty="0"/>
              <a:t> UML</a:t>
            </a:r>
          </a:p>
        </p:txBody>
      </p:sp>
      <p:pic>
        <p:nvPicPr>
          <p:cNvPr id="2" name="Segnaposto contenuto 1" descr="Immagine che contiene diagramma, Piano, Disegno tecnico, schematico&#10;&#10;Il contenuto generato dall'IA potrebbe non essere corretto.">
            <a:extLst>
              <a:ext uri="{FF2B5EF4-FFF2-40B4-BE49-F238E27FC236}">
                <a16:creationId xmlns:a16="http://schemas.microsoft.com/office/drawing/2014/main" id="{D60D90EF-F7F9-1B00-8379-D45186E00D63}"/>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tretch>
            <a:fillRect/>
          </a:stretch>
        </p:blipFill>
        <p:spPr bwMode="auto">
          <a:xfrm>
            <a:off x="4439816" y="285851"/>
            <a:ext cx="6984776" cy="628629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23363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58FDF4-9A66-182A-2771-90724A483555}"/>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61C1C381-6932-1F40-77DF-19C16B367EE2}"/>
              </a:ext>
            </a:extLst>
          </p:cNvPr>
          <p:cNvSpPr>
            <a:spLocks noGrp="1"/>
          </p:cNvSpPr>
          <p:nvPr>
            <p:ph type="title"/>
          </p:nvPr>
        </p:nvSpPr>
        <p:spPr/>
        <p:txBody>
          <a:bodyPr rtlCol="0"/>
          <a:lstStyle/>
          <a:p>
            <a:pPr rtl="0"/>
            <a:r>
              <a:rPr lang="it-IT" dirty="0"/>
              <a:t>ASMETA</a:t>
            </a:r>
          </a:p>
        </p:txBody>
      </p:sp>
      <p:sp>
        <p:nvSpPr>
          <p:cNvPr id="14" name="Segnaposto contenuto 13">
            <a:extLst>
              <a:ext uri="{FF2B5EF4-FFF2-40B4-BE49-F238E27FC236}">
                <a16:creationId xmlns:a16="http://schemas.microsoft.com/office/drawing/2014/main" id="{B2D49D14-3EAD-3791-81AE-9C292D07AADC}"/>
              </a:ext>
            </a:extLst>
          </p:cNvPr>
          <p:cNvSpPr>
            <a:spLocks noGrp="1"/>
          </p:cNvSpPr>
          <p:nvPr>
            <p:ph idx="1"/>
          </p:nvPr>
        </p:nvSpPr>
        <p:spPr/>
        <p:txBody>
          <a:bodyPr rtlCol="0">
            <a:normAutofit/>
          </a:bodyPr>
          <a:lstStyle/>
          <a:p>
            <a:r>
              <a:rPr lang="it-IT" dirty="0"/>
              <a:t>Per rappresentare formalmente il comportamento della stampante e verificarne la correttezza, è stato sviluppato un modello in </a:t>
            </a:r>
            <a:r>
              <a:rPr lang="it-IT" b="1" i="1" dirty="0" err="1"/>
              <a:t>AsmetaL</a:t>
            </a:r>
            <a:r>
              <a:rPr lang="it-IT" dirty="0"/>
              <a:t>, il linguaggio formale utilizzato dall’ambiente </a:t>
            </a:r>
            <a:r>
              <a:rPr lang="it-IT" b="1" dirty="0"/>
              <a:t>ASMETA</a:t>
            </a:r>
            <a:r>
              <a:rPr lang="it-IT" dirty="0"/>
              <a:t> per la definizione di Abstract State Machines (ASM).</a:t>
            </a:r>
          </a:p>
          <a:p>
            <a:r>
              <a:rPr lang="it-IT" dirty="0"/>
              <a:t>Una volta sviluppato il modello, è stata effettuata una simulazione tramite lo strumento </a:t>
            </a:r>
            <a:r>
              <a:rPr lang="it-IT" b="1" i="1" dirty="0" err="1"/>
              <a:t>AsmetaS</a:t>
            </a:r>
            <a:r>
              <a:rPr lang="it-IT" dirty="0"/>
              <a:t>, che consente di animare le regole definite e osservare l’evoluzione degli stati nel tempo.</a:t>
            </a:r>
          </a:p>
        </p:txBody>
      </p:sp>
    </p:spTree>
    <p:extLst>
      <p:ext uri="{BB962C8B-B14F-4D97-AF65-F5344CB8AC3E}">
        <p14:creationId xmlns:p14="http://schemas.microsoft.com/office/powerpoint/2010/main" val="3052557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25A7BA-4E4C-B33F-0199-B47E4C8C81CD}"/>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DF8C919F-7747-0730-B3FF-DA18D96C203F}"/>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pic>
        <p:nvPicPr>
          <p:cNvPr id="2" name="Segnaposto contenuto 1" descr="Immagine che contiene schermata&#10;&#10;Il contenuto generato dall'IA potrebbe non essere corretto.">
            <a:extLst>
              <a:ext uri="{FF2B5EF4-FFF2-40B4-BE49-F238E27FC236}">
                <a16:creationId xmlns:a16="http://schemas.microsoft.com/office/drawing/2014/main" id="{E379A4DA-0693-71BD-812C-2567CE11A630}"/>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61958" y="1726936"/>
            <a:ext cx="8062434" cy="4787070"/>
          </a:xfrm>
          <a:prstGeom prst="rect">
            <a:avLst/>
          </a:prstGeom>
        </p:spPr>
      </p:pic>
      <p:sp>
        <p:nvSpPr>
          <p:cNvPr id="3" name="CasellaDiTesto 2">
            <a:extLst>
              <a:ext uri="{FF2B5EF4-FFF2-40B4-BE49-F238E27FC236}">
                <a16:creationId xmlns:a16="http://schemas.microsoft.com/office/drawing/2014/main" id="{F775379F-3F70-AA5B-B189-01C153165CAE}"/>
              </a:ext>
            </a:extLst>
          </p:cNvPr>
          <p:cNvSpPr txBox="1"/>
          <p:nvPr/>
        </p:nvSpPr>
        <p:spPr>
          <a:xfrm>
            <a:off x="1544484" y="1238511"/>
            <a:ext cx="4767540"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1 – Accensione della stampante</a:t>
            </a:r>
          </a:p>
        </p:txBody>
      </p:sp>
    </p:spTree>
    <p:extLst>
      <p:ext uri="{BB962C8B-B14F-4D97-AF65-F5344CB8AC3E}">
        <p14:creationId xmlns:p14="http://schemas.microsoft.com/office/powerpoint/2010/main" val="39473583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950FFB-9ADC-CD5C-D617-8CE32674A75A}"/>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AF5D3A98-58CE-86CD-835F-A94CEB7F5575}"/>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BB6A9AA3-9371-85B9-D5A0-FDD9D0CF1C26}"/>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2 – Avvio della stampante con controllo guasta/non guasta</a:t>
            </a:r>
          </a:p>
        </p:txBody>
      </p:sp>
      <p:pic>
        <p:nvPicPr>
          <p:cNvPr id="4" name="Immagine 3" descr="Immagine che contiene schermata, testo&#10;&#10;Il contenuto generato dall'IA potrebbe non essere corretto.">
            <a:extLst>
              <a:ext uri="{FF2B5EF4-FFF2-40B4-BE49-F238E27FC236}">
                <a16:creationId xmlns:a16="http://schemas.microsoft.com/office/drawing/2014/main" id="{170FB5C8-FDDB-1A9B-A12B-1F148A1046F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61957" y="1738510"/>
            <a:ext cx="8064399" cy="4788000"/>
          </a:xfrm>
          <a:prstGeom prst="rect">
            <a:avLst/>
          </a:prstGeom>
        </p:spPr>
      </p:pic>
    </p:spTree>
    <p:extLst>
      <p:ext uri="{BB962C8B-B14F-4D97-AF65-F5344CB8AC3E}">
        <p14:creationId xmlns:p14="http://schemas.microsoft.com/office/powerpoint/2010/main" val="1897989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624C55-4A28-0748-3F27-C78B0C9ED0DA}"/>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7420E8F4-222B-A059-4BAF-A7366583380B}"/>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BE9A7202-2886-87B2-E85E-FB911CCD4306}"/>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3 – Stampante va fuori servizio e viene riparata</a:t>
            </a:r>
          </a:p>
        </p:txBody>
      </p:sp>
      <p:pic>
        <p:nvPicPr>
          <p:cNvPr id="2" name="Immagine 1" descr="Immagine che contiene schermata, testo&#10;&#10;Il contenuto generato dall'IA potrebbe non essere corretto.">
            <a:extLst>
              <a:ext uri="{FF2B5EF4-FFF2-40B4-BE49-F238E27FC236}">
                <a16:creationId xmlns:a16="http://schemas.microsoft.com/office/drawing/2014/main" id="{1F4EA723-56CA-9B23-4EF7-ACEA7DD4335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61956" y="1738511"/>
            <a:ext cx="8062433" cy="4786832"/>
          </a:xfrm>
          <a:prstGeom prst="rect">
            <a:avLst/>
          </a:prstGeom>
        </p:spPr>
      </p:pic>
    </p:spTree>
    <p:extLst>
      <p:ext uri="{BB962C8B-B14F-4D97-AF65-F5344CB8AC3E}">
        <p14:creationId xmlns:p14="http://schemas.microsoft.com/office/powerpoint/2010/main" val="2368538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AA5C6-C61A-E17D-8EB6-2A174B174614}"/>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3E535228-CC04-7B7D-63CC-F01DA943CCAC}"/>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DD5F1A39-4782-762B-F02C-4AB3BBDA6AC3}"/>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4 – Esibizione del badge</a:t>
            </a:r>
          </a:p>
        </p:txBody>
      </p:sp>
      <p:pic>
        <p:nvPicPr>
          <p:cNvPr id="4" name="Immagine 3" descr="Immagine che contiene schermata, testo&#10;&#10;Il contenuto generato dall'IA potrebbe non essere corretto.">
            <a:extLst>
              <a:ext uri="{FF2B5EF4-FFF2-40B4-BE49-F238E27FC236}">
                <a16:creationId xmlns:a16="http://schemas.microsoft.com/office/drawing/2014/main" id="{A43CBE2D-9FC7-CA34-667F-4A4D1A71BE6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78534" y="1751538"/>
            <a:ext cx="8062432" cy="4786832"/>
          </a:xfrm>
          <a:prstGeom prst="rect">
            <a:avLst/>
          </a:prstGeom>
        </p:spPr>
      </p:pic>
    </p:spTree>
    <p:extLst>
      <p:ext uri="{BB962C8B-B14F-4D97-AF65-F5344CB8AC3E}">
        <p14:creationId xmlns:p14="http://schemas.microsoft.com/office/powerpoint/2010/main" val="2911222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664FA1-5D24-04ED-9A5F-18DD103ABAF0}"/>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A918E38A-7B46-6004-14B1-D0A4DD1A89D3}"/>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7A32DCFF-6963-A5FD-8EE8-390D039D71C7}"/>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5 – Inserimento Pin utente</a:t>
            </a:r>
          </a:p>
        </p:txBody>
      </p:sp>
      <p:pic>
        <p:nvPicPr>
          <p:cNvPr id="2" name="Immagine 1" descr="Immagine che contiene schermata, testo&#10;&#10;Il contenuto generato dall'IA potrebbe non essere corretto.">
            <a:extLst>
              <a:ext uri="{FF2B5EF4-FFF2-40B4-BE49-F238E27FC236}">
                <a16:creationId xmlns:a16="http://schemas.microsoft.com/office/drawing/2014/main" id="{72423C09-4DEB-DCD8-CAA6-DB9FFA4E26C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80533" y="1754033"/>
            <a:ext cx="8062433" cy="4786833"/>
          </a:xfrm>
          <a:prstGeom prst="rect">
            <a:avLst/>
          </a:prstGeom>
        </p:spPr>
      </p:pic>
    </p:spTree>
    <p:extLst>
      <p:ext uri="{BB962C8B-B14F-4D97-AF65-F5344CB8AC3E}">
        <p14:creationId xmlns:p14="http://schemas.microsoft.com/office/powerpoint/2010/main" val="7502850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D9F479-6603-A60A-1E5A-DF294F25D853}"/>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23057111-B03D-3DC5-E289-F4ABB2D4B4FD}"/>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C385DCF2-9159-34F4-9A2B-93F5F0EBCCFF}"/>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6 – Scelta di un’azione</a:t>
            </a:r>
          </a:p>
        </p:txBody>
      </p:sp>
      <p:pic>
        <p:nvPicPr>
          <p:cNvPr id="4" name="Immagine 3" descr="Immagine che contiene schermata, testo&#10;&#10;Il contenuto generato dall'IA potrebbe non essere corretto.">
            <a:extLst>
              <a:ext uri="{FF2B5EF4-FFF2-40B4-BE49-F238E27FC236}">
                <a16:creationId xmlns:a16="http://schemas.microsoft.com/office/drawing/2014/main" id="{0DF0609F-D1AB-91FE-A06B-6A7A1FDDC3C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80532" y="1754032"/>
            <a:ext cx="8062433" cy="4786833"/>
          </a:xfrm>
          <a:prstGeom prst="rect">
            <a:avLst/>
          </a:prstGeom>
        </p:spPr>
      </p:pic>
    </p:spTree>
    <p:extLst>
      <p:ext uri="{BB962C8B-B14F-4D97-AF65-F5344CB8AC3E}">
        <p14:creationId xmlns:p14="http://schemas.microsoft.com/office/powerpoint/2010/main" val="21606280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2313C6-E3B3-3CBF-4F28-BDFA7280104F}"/>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DDB8FDCC-AE03-0801-93B5-E372F5A67A98}"/>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46100820-B698-0202-F4C6-4D1C9C8B087F}"/>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7 – Stampa a colori terminata con successo</a:t>
            </a:r>
          </a:p>
        </p:txBody>
      </p:sp>
      <p:pic>
        <p:nvPicPr>
          <p:cNvPr id="2" name="Immagine 1" descr="Immagine che contiene schermata&#10;&#10;Il contenuto generato dall'IA potrebbe non essere corretto.">
            <a:extLst>
              <a:ext uri="{FF2B5EF4-FFF2-40B4-BE49-F238E27FC236}">
                <a16:creationId xmlns:a16="http://schemas.microsoft.com/office/drawing/2014/main" id="{A3BD2780-9149-422D-F09C-9B2CBEB2CE2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80531" y="1754032"/>
            <a:ext cx="8062433" cy="4786833"/>
          </a:xfrm>
          <a:prstGeom prst="rect">
            <a:avLst/>
          </a:prstGeom>
        </p:spPr>
      </p:pic>
    </p:spTree>
    <p:extLst>
      <p:ext uri="{BB962C8B-B14F-4D97-AF65-F5344CB8AC3E}">
        <p14:creationId xmlns:p14="http://schemas.microsoft.com/office/powerpoint/2010/main" val="17290392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A05B4D-C20F-594C-A151-706D6C3BAA54}"/>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19FA3625-0329-13DF-C85F-492DA081A874}"/>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A212C535-D768-3F06-04AA-B505FB0EC817}"/>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8 – Scansione terminata con successo</a:t>
            </a:r>
          </a:p>
        </p:txBody>
      </p:sp>
      <p:pic>
        <p:nvPicPr>
          <p:cNvPr id="4" name="Immagine 3" descr="Immagine che contiene schermata, testo&#10;&#10;Il contenuto generato dall'IA potrebbe non essere corretto.">
            <a:extLst>
              <a:ext uri="{FF2B5EF4-FFF2-40B4-BE49-F238E27FC236}">
                <a16:creationId xmlns:a16="http://schemas.microsoft.com/office/drawing/2014/main" id="{1A20133E-153B-9EA4-A2CC-9BF6BFE47F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80530" y="1754031"/>
            <a:ext cx="8062433" cy="4786833"/>
          </a:xfrm>
          <a:prstGeom prst="rect">
            <a:avLst/>
          </a:prstGeom>
        </p:spPr>
      </p:pic>
    </p:spTree>
    <p:extLst>
      <p:ext uri="{BB962C8B-B14F-4D97-AF65-F5344CB8AC3E}">
        <p14:creationId xmlns:p14="http://schemas.microsoft.com/office/powerpoint/2010/main" val="2410008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olo 12"/>
          <p:cNvSpPr>
            <a:spLocks noGrp="1"/>
          </p:cNvSpPr>
          <p:nvPr>
            <p:ph type="title"/>
          </p:nvPr>
        </p:nvSpPr>
        <p:spPr/>
        <p:txBody>
          <a:bodyPr rtlCol="0"/>
          <a:lstStyle/>
          <a:p>
            <a:pPr rtl="0"/>
            <a:r>
              <a:rPr lang="it-IT" dirty="0"/>
              <a:t>Introduzione</a:t>
            </a:r>
          </a:p>
        </p:txBody>
      </p:sp>
      <p:sp>
        <p:nvSpPr>
          <p:cNvPr id="14" name="Segnaposto contenuto 13"/>
          <p:cNvSpPr>
            <a:spLocks noGrp="1"/>
          </p:cNvSpPr>
          <p:nvPr>
            <p:ph idx="1"/>
          </p:nvPr>
        </p:nvSpPr>
        <p:spPr/>
        <p:txBody>
          <a:bodyPr rtlCol="0"/>
          <a:lstStyle/>
          <a:p>
            <a:r>
              <a:rPr lang="it-IT" b="1" dirty="0" err="1"/>
              <a:t>SmartPrinter</a:t>
            </a:r>
            <a:r>
              <a:rPr lang="it-IT" dirty="0"/>
              <a:t> è un progetto finalizzato alla modellazione e simulazione delle principali funzionalità di una stampante moderna, in grado di eseguire operazioni stampa, copia e scansione di documenti. Il progetto pone particolare attenzione alla gestione delle risorse fisiche (come carta e toner) e alla rilevazione degli errori più comuni, come inceppamenti e guasti.</a:t>
            </a:r>
          </a:p>
          <a:p>
            <a:r>
              <a:rPr lang="it-IT" dirty="0"/>
              <a:t>La stampante integra anche un meccanismo di autenticazione, in modo tale da consentire l’accesso ai servizi solo agli utenti autorizzati, garantendo un uso controllato, sicuro e monitorabile del dispositivo.</a:t>
            </a:r>
          </a:p>
          <a:p>
            <a:r>
              <a:rPr lang="it-IT" dirty="0"/>
              <a:t>L’obiettivo del progetto è fornire una rappresentazione formale del comportamento della stampante nei vari stati operativi, assicurando affidabilità, coerenza e una gestione efficace delle risorse e degli errori.</a:t>
            </a:r>
          </a:p>
          <a:p>
            <a:pPr marL="0" indent="0" rtl="0">
              <a:buNone/>
            </a:pPr>
            <a:endParaRPr lang="it-IT" dirty="0"/>
          </a:p>
        </p:txBody>
      </p:sp>
    </p:spTree>
    <p:extLst>
      <p:ext uri="{BB962C8B-B14F-4D97-AF65-F5344CB8AC3E}">
        <p14:creationId xmlns:p14="http://schemas.microsoft.com/office/powerpoint/2010/main" val="30428263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ED4509-5A02-7F30-15D4-CF3D7623FDDD}"/>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B9C4EE5E-57A3-3922-0DC3-E93C963373A7}"/>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8CA86988-C3A3-C61F-CFE6-324B1E9F326B}"/>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9 – Stampa in bianco e nero terminata con errore</a:t>
            </a:r>
          </a:p>
        </p:txBody>
      </p:sp>
      <p:pic>
        <p:nvPicPr>
          <p:cNvPr id="2" name="Immagine 1" descr="Immagine che contiene schermata, testo, design&#10;&#10;Il contenuto generato dall'IA potrebbe non essere corretto.">
            <a:extLst>
              <a:ext uri="{FF2B5EF4-FFF2-40B4-BE49-F238E27FC236}">
                <a16:creationId xmlns:a16="http://schemas.microsoft.com/office/drawing/2014/main" id="{CB4BE5EF-87A4-AA66-F7BB-A060AADDB27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80529" y="1754031"/>
            <a:ext cx="8062433" cy="4786833"/>
          </a:xfrm>
          <a:prstGeom prst="rect">
            <a:avLst/>
          </a:prstGeom>
        </p:spPr>
      </p:pic>
    </p:spTree>
    <p:extLst>
      <p:ext uri="{BB962C8B-B14F-4D97-AF65-F5344CB8AC3E}">
        <p14:creationId xmlns:p14="http://schemas.microsoft.com/office/powerpoint/2010/main" val="24432759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6C48C5-22F5-EB0C-FA63-66BFD843E88A}"/>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4BB22334-F293-8629-E69E-07917C3B2AE0}"/>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70611435-E23E-AA73-4675-6CF7025FF0F9}"/>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10 – Carta inceppata sistemata</a:t>
            </a:r>
          </a:p>
        </p:txBody>
      </p:sp>
      <p:pic>
        <p:nvPicPr>
          <p:cNvPr id="4" name="Immagine 3" descr="Immagine che contiene schermata, testo&#10;&#10;Il contenuto generato dall'IA potrebbe non essere corretto.">
            <a:extLst>
              <a:ext uri="{FF2B5EF4-FFF2-40B4-BE49-F238E27FC236}">
                <a16:creationId xmlns:a16="http://schemas.microsoft.com/office/drawing/2014/main" id="{356338BB-6CBB-3C21-F15F-EE6CACB6A24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80528" y="1754031"/>
            <a:ext cx="8062433" cy="4786832"/>
          </a:xfrm>
          <a:prstGeom prst="rect">
            <a:avLst/>
          </a:prstGeom>
        </p:spPr>
      </p:pic>
    </p:spTree>
    <p:extLst>
      <p:ext uri="{BB962C8B-B14F-4D97-AF65-F5344CB8AC3E}">
        <p14:creationId xmlns:p14="http://schemas.microsoft.com/office/powerpoint/2010/main" val="21469229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322BB-C37A-E2D5-0711-B252F7C23EA8}"/>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630467FE-A048-D656-F06F-777B000C46C1}"/>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BFDAE988-ED6D-7212-BFAC-FE819370CE0F}"/>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11 – Spegnimento della stampante</a:t>
            </a:r>
          </a:p>
        </p:txBody>
      </p:sp>
      <p:pic>
        <p:nvPicPr>
          <p:cNvPr id="2" name="Immagine 1" descr="Immagine che contiene schermata, testo&#10;&#10;Il contenuto generato dall'IA potrebbe non essere corretto.">
            <a:extLst>
              <a:ext uri="{FF2B5EF4-FFF2-40B4-BE49-F238E27FC236}">
                <a16:creationId xmlns:a16="http://schemas.microsoft.com/office/drawing/2014/main" id="{1FA3636B-9A50-8895-9DAC-52BC9CA0E12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80527" y="1754031"/>
            <a:ext cx="8062433" cy="4786832"/>
          </a:xfrm>
          <a:prstGeom prst="rect">
            <a:avLst/>
          </a:prstGeom>
        </p:spPr>
      </p:pic>
    </p:spTree>
    <p:extLst>
      <p:ext uri="{BB962C8B-B14F-4D97-AF65-F5344CB8AC3E}">
        <p14:creationId xmlns:p14="http://schemas.microsoft.com/office/powerpoint/2010/main" val="11201961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0215DA-D5F7-8F97-B5C4-695DE98A5BE1}"/>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467AECDA-E8BE-81D8-B013-3CC3E56C740C}"/>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C503903B-555B-EFD2-633B-CF18A8AA4414}"/>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12 – Autenticazione di un nuovo utente, che sbaglia l’inserimento del pin</a:t>
            </a:r>
          </a:p>
        </p:txBody>
      </p:sp>
      <p:pic>
        <p:nvPicPr>
          <p:cNvPr id="4" name="Immagine 3" descr="Immagine che contiene schermata&#10;&#10;Il contenuto generato dall'IA potrebbe non essere corretto.">
            <a:extLst>
              <a:ext uri="{FF2B5EF4-FFF2-40B4-BE49-F238E27FC236}">
                <a16:creationId xmlns:a16="http://schemas.microsoft.com/office/drawing/2014/main" id="{45A89418-B063-B806-E2ED-87C8CACF979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92358" y="1769541"/>
            <a:ext cx="8062433" cy="4786832"/>
          </a:xfrm>
          <a:prstGeom prst="rect">
            <a:avLst/>
          </a:prstGeom>
        </p:spPr>
      </p:pic>
    </p:spTree>
    <p:extLst>
      <p:ext uri="{BB962C8B-B14F-4D97-AF65-F5344CB8AC3E}">
        <p14:creationId xmlns:p14="http://schemas.microsoft.com/office/powerpoint/2010/main" val="15906923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B54C5A-7484-70A6-7CC1-ECEA31D37836}"/>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302D77EC-37B7-C15E-3C8F-F4227224BC3E}"/>
              </a:ext>
            </a:extLst>
          </p:cNvPr>
          <p:cNvSpPr>
            <a:spLocks noGrp="1"/>
          </p:cNvSpPr>
          <p:nvPr>
            <p:ph type="title"/>
          </p:nvPr>
        </p:nvSpPr>
        <p:spPr>
          <a:xfrm>
            <a:off x="1544484" y="400236"/>
            <a:ext cx="9108504" cy="691480"/>
          </a:xfrm>
        </p:spPr>
        <p:txBody>
          <a:bodyPr rtlCol="0"/>
          <a:lstStyle/>
          <a:p>
            <a:pPr rtl="0"/>
            <a:r>
              <a:rPr lang="it-IT" dirty="0"/>
              <a:t>ASMETA-Simulazione/animazione</a:t>
            </a:r>
          </a:p>
        </p:txBody>
      </p:sp>
      <p:sp>
        <p:nvSpPr>
          <p:cNvPr id="3" name="CasellaDiTesto 2">
            <a:extLst>
              <a:ext uri="{FF2B5EF4-FFF2-40B4-BE49-F238E27FC236}">
                <a16:creationId xmlns:a16="http://schemas.microsoft.com/office/drawing/2014/main" id="{9E020513-8A1C-BA35-0386-313A74C3EB6E}"/>
              </a:ext>
            </a:extLst>
          </p:cNvPr>
          <p:cNvSpPr txBox="1"/>
          <p:nvPr/>
        </p:nvSpPr>
        <p:spPr>
          <a:xfrm>
            <a:off x="1525370" y="1238511"/>
            <a:ext cx="8062433" cy="341632"/>
          </a:xfrm>
          <a:prstGeom prst="rect">
            <a:avLst/>
          </a:prstGeom>
          <a:noFill/>
        </p:spPr>
        <p:txBody>
          <a:bodyPr wrap="square" rtlCol="0">
            <a:spAutoFit/>
          </a:bodyPr>
          <a:lstStyle/>
          <a:p>
            <a:pPr marL="228600" indent="-228600">
              <a:lnSpc>
                <a:spcPct val="90000"/>
              </a:lnSpc>
              <a:spcBef>
                <a:spcPts val="1800"/>
              </a:spcBef>
              <a:buClr>
                <a:schemeClr val="accent1"/>
              </a:buClr>
              <a:buFont typeface="Arial" pitchFamily="34" charset="0"/>
              <a:buChar char="•"/>
            </a:pPr>
            <a:r>
              <a:rPr lang="it-IT" b="1" dirty="0">
                <a:solidFill>
                  <a:schemeClr val="tx1">
                    <a:lumMod val="85000"/>
                  </a:schemeClr>
                </a:solidFill>
              </a:rPr>
              <a:t>13 – Utente ripete autenticazione ed ed effettua stampa bianco e nero</a:t>
            </a:r>
          </a:p>
        </p:txBody>
      </p:sp>
      <p:pic>
        <p:nvPicPr>
          <p:cNvPr id="2" name="Immagine 1" descr="Immagine che contiene schermata&#10;&#10;Il contenuto generato dall'IA potrebbe non essere corretto.">
            <a:extLst>
              <a:ext uri="{FF2B5EF4-FFF2-40B4-BE49-F238E27FC236}">
                <a16:creationId xmlns:a16="http://schemas.microsoft.com/office/drawing/2014/main" id="{11CF7395-0B09-EED1-6EF5-4986CAE3C6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92357" y="1769540"/>
            <a:ext cx="8062433" cy="4786833"/>
          </a:xfrm>
          <a:prstGeom prst="rect">
            <a:avLst/>
          </a:prstGeom>
        </p:spPr>
      </p:pic>
    </p:spTree>
    <p:extLst>
      <p:ext uri="{BB962C8B-B14F-4D97-AF65-F5344CB8AC3E}">
        <p14:creationId xmlns:p14="http://schemas.microsoft.com/office/powerpoint/2010/main" val="512621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FA3BCF-72C9-B5DB-5F2F-5CD497BA5292}"/>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29C746A5-08F5-1E97-8784-2B25225FE031}"/>
              </a:ext>
            </a:extLst>
          </p:cNvPr>
          <p:cNvSpPr>
            <a:spLocks noGrp="1"/>
          </p:cNvSpPr>
          <p:nvPr>
            <p:ph type="title"/>
          </p:nvPr>
        </p:nvSpPr>
        <p:spPr/>
        <p:txBody>
          <a:bodyPr rtlCol="0"/>
          <a:lstStyle/>
          <a:p>
            <a:pPr rtl="0"/>
            <a:r>
              <a:rPr lang="it-IT" dirty="0"/>
              <a:t>ASMETA-Scenari con Avalla</a:t>
            </a:r>
          </a:p>
        </p:txBody>
      </p:sp>
      <p:sp>
        <p:nvSpPr>
          <p:cNvPr id="14" name="Segnaposto contenuto 13">
            <a:extLst>
              <a:ext uri="{FF2B5EF4-FFF2-40B4-BE49-F238E27FC236}">
                <a16:creationId xmlns:a16="http://schemas.microsoft.com/office/drawing/2014/main" id="{CBEA505C-D3D1-DFAC-46F8-78309F484790}"/>
              </a:ext>
            </a:extLst>
          </p:cNvPr>
          <p:cNvSpPr>
            <a:spLocks noGrp="1"/>
          </p:cNvSpPr>
          <p:nvPr>
            <p:ph idx="1"/>
          </p:nvPr>
        </p:nvSpPr>
        <p:spPr/>
        <p:txBody>
          <a:bodyPr rtlCol="0">
            <a:normAutofit lnSpcReduction="10000"/>
          </a:bodyPr>
          <a:lstStyle/>
          <a:p>
            <a:r>
              <a:rPr lang="it-IT" dirty="0"/>
              <a:t>Sono stati definiti ed eseguiti diversi </a:t>
            </a:r>
            <a:r>
              <a:rPr lang="it-IT" b="1" dirty="0"/>
              <a:t>scenari di utilizzo </a:t>
            </a:r>
            <a:r>
              <a:rPr lang="it-IT" dirty="0"/>
              <a:t>nel linguaggio </a:t>
            </a:r>
            <a:r>
              <a:rPr lang="it-IT" i="1" dirty="0"/>
              <a:t>Avalla</a:t>
            </a:r>
            <a:r>
              <a:rPr lang="it-IT" dirty="0"/>
              <a:t>, tali scenari sono stati progettati per coprire i casi d’uso principali, comprese situazioni corrette e situazioni di errore. </a:t>
            </a:r>
          </a:p>
          <a:p>
            <a:r>
              <a:rPr lang="it-IT" dirty="0"/>
              <a:t>In particolare, gli scenari definiti sono stati validati con </a:t>
            </a:r>
            <a:r>
              <a:rPr lang="it-IT" dirty="0" err="1"/>
              <a:t>Vc</a:t>
            </a:r>
            <a:r>
              <a:rPr lang="it-IT" dirty="0"/>
              <a:t> per verificare la copertura e sono state utilizzate le seguenti primitive Avalla:</a:t>
            </a:r>
          </a:p>
          <a:p>
            <a:pPr lvl="1"/>
            <a:r>
              <a:rPr lang="it-IT" b="1" dirty="0"/>
              <a:t>Set</a:t>
            </a:r>
            <a:r>
              <a:rPr lang="it-IT" dirty="0"/>
              <a:t>: per impostare il valore delle monitorate a un valore specifico, simulando cosi l’ambiente.</a:t>
            </a:r>
          </a:p>
          <a:p>
            <a:pPr lvl="1"/>
            <a:r>
              <a:rPr lang="it-IT" b="1" dirty="0"/>
              <a:t>Check</a:t>
            </a:r>
            <a:r>
              <a:rPr lang="it-IT" dirty="0"/>
              <a:t>: verificare il valore delle funzioni controllate dello stato corrente.</a:t>
            </a:r>
          </a:p>
          <a:p>
            <a:pPr lvl="1"/>
            <a:r>
              <a:rPr lang="it-IT" b="1" dirty="0"/>
              <a:t>Step: </a:t>
            </a:r>
            <a:r>
              <a:rPr lang="it-IT" dirty="0"/>
              <a:t>Per eseguire un passo dell’ASM.</a:t>
            </a:r>
          </a:p>
          <a:p>
            <a:pPr lvl="1"/>
            <a:r>
              <a:rPr lang="it-IT" b="1" dirty="0" err="1"/>
              <a:t>Invariant</a:t>
            </a:r>
            <a:r>
              <a:rPr lang="it-IT" b="1" dirty="0"/>
              <a:t>: </a:t>
            </a:r>
            <a:r>
              <a:rPr lang="it-IT" dirty="0"/>
              <a:t>Per verificare che una proprietà è sempre vera durante l’esecuzione dello scenario</a:t>
            </a:r>
          </a:p>
          <a:p>
            <a:pPr lvl="1"/>
            <a:r>
              <a:rPr lang="it-IT" b="1" dirty="0" err="1"/>
              <a:t>Exec</a:t>
            </a:r>
            <a:r>
              <a:rPr lang="it-IT" b="1" dirty="0"/>
              <a:t>: </a:t>
            </a:r>
            <a:r>
              <a:rPr lang="it-IT" dirty="0"/>
              <a:t>Per esegue una regola di transizione, tipicamente una regola per impostare ad un certo valore le variabili controllate all’inizio dell’esecuzione dello scenario.</a:t>
            </a:r>
          </a:p>
        </p:txBody>
      </p:sp>
    </p:spTree>
    <p:extLst>
      <p:ext uri="{BB962C8B-B14F-4D97-AF65-F5344CB8AC3E}">
        <p14:creationId xmlns:p14="http://schemas.microsoft.com/office/powerpoint/2010/main" val="23362980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0134E9-F553-423E-080C-D1431CF05782}"/>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F5751C67-1A7D-B722-4B1E-D9153D10DE78}"/>
              </a:ext>
            </a:extLst>
          </p:cNvPr>
          <p:cNvSpPr>
            <a:spLocks noGrp="1"/>
          </p:cNvSpPr>
          <p:nvPr>
            <p:ph type="title"/>
          </p:nvPr>
        </p:nvSpPr>
        <p:spPr/>
        <p:txBody>
          <a:bodyPr rtlCol="0"/>
          <a:lstStyle/>
          <a:p>
            <a:pPr rtl="0"/>
            <a:r>
              <a:rPr lang="it-IT" dirty="0"/>
              <a:t>ASMETA-Scenari con Avalla</a:t>
            </a:r>
          </a:p>
        </p:txBody>
      </p:sp>
      <p:sp>
        <p:nvSpPr>
          <p:cNvPr id="14" name="Segnaposto contenuto 13">
            <a:extLst>
              <a:ext uri="{FF2B5EF4-FFF2-40B4-BE49-F238E27FC236}">
                <a16:creationId xmlns:a16="http://schemas.microsoft.com/office/drawing/2014/main" id="{AB1DE246-60C2-0D78-B6EF-910AA2DA3005}"/>
              </a:ext>
            </a:extLst>
          </p:cNvPr>
          <p:cNvSpPr>
            <a:spLocks noGrp="1"/>
          </p:cNvSpPr>
          <p:nvPr>
            <p:ph idx="1"/>
          </p:nvPr>
        </p:nvSpPr>
        <p:spPr/>
        <p:txBody>
          <a:bodyPr rtlCol="0">
            <a:normAutofit fontScale="92500" lnSpcReduction="20000"/>
          </a:bodyPr>
          <a:lstStyle/>
          <a:p>
            <a:r>
              <a:rPr lang="it-IT" dirty="0"/>
              <a:t>Gli scenari definiti e validati sono:</a:t>
            </a:r>
          </a:p>
          <a:p>
            <a:pPr marL="708660" lvl="1" indent="-342900">
              <a:buFont typeface="+mj-lt"/>
              <a:buAutoNum type="arabicPeriod"/>
            </a:pPr>
            <a:r>
              <a:rPr lang="it-IT" i="1" dirty="0"/>
              <a:t>Un utente si collega ed effettua una stampa in bianco e nero, poi si scollega e si collega un altro utente che effettua una stampa a colori.</a:t>
            </a:r>
            <a:endParaRPr lang="it-IT" dirty="0"/>
          </a:p>
          <a:p>
            <a:pPr marL="708660" lvl="1" indent="-342900">
              <a:buFont typeface="+mj-lt"/>
              <a:buAutoNum type="arabicPeriod"/>
            </a:pPr>
            <a:r>
              <a:rPr lang="it-IT" i="1" dirty="0"/>
              <a:t>Un utente vuole ad accedere ma la stampante è guasta, dopo due stati viene sistemata e l'utente effettua l'accesso. L'utente esegue poi due scansioni, una per ogni dispositivo (tramite wireless e cavo).</a:t>
            </a:r>
            <a:endParaRPr lang="it-IT" dirty="0"/>
          </a:p>
          <a:p>
            <a:pPr marL="708660" lvl="1" indent="-342900">
              <a:buFont typeface="+mj-lt"/>
              <a:buAutoNum type="arabicPeriod"/>
            </a:pPr>
            <a:r>
              <a:rPr lang="it-IT" i="1" dirty="0"/>
              <a:t>Un utente accede ed effettua una stampa ma la carta si inceppa, l'utente sistema la carta e ripete la stampa, l'utente si scollega e poi si collega un altro utente che effettua una scansione.</a:t>
            </a:r>
            <a:endParaRPr lang="it-IT" dirty="0"/>
          </a:p>
          <a:p>
            <a:pPr marL="708660" lvl="1" indent="-342900">
              <a:buFont typeface="+mj-lt"/>
              <a:buAutoNum type="arabicPeriod"/>
            </a:pPr>
            <a:r>
              <a:rPr lang="it-IT" i="1" dirty="0"/>
              <a:t>Un utente inserisce il pin sbagliato e ripete quindi il processo di autenticazione.</a:t>
            </a:r>
            <a:endParaRPr lang="it-IT" dirty="0"/>
          </a:p>
          <a:p>
            <a:pPr marL="708660" lvl="1" indent="-342900">
              <a:buFont typeface="+mj-lt"/>
              <a:buAutoNum type="arabicPeriod"/>
            </a:pPr>
            <a:r>
              <a:rPr lang="it-IT" i="1" dirty="0"/>
              <a:t>La scansione non viene eseguita perché non è stato collegato nessun dispositivo.</a:t>
            </a:r>
            <a:endParaRPr lang="it-IT" dirty="0"/>
          </a:p>
          <a:p>
            <a:pPr marL="708660" lvl="1" indent="-342900">
              <a:buFont typeface="+mj-lt"/>
              <a:buAutoNum type="arabicPeriod"/>
            </a:pPr>
            <a:r>
              <a:rPr lang="it-IT" i="1" dirty="0"/>
              <a:t>La stampa non viene consentita con Toner nero insufficiente.</a:t>
            </a:r>
            <a:endParaRPr lang="it-IT" dirty="0"/>
          </a:p>
          <a:p>
            <a:pPr marL="708660" lvl="1" indent="-342900">
              <a:buFont typeface="+mj-lt"/>
              <a:buAutoNum type="arabicPeriod"/>
            </a:pPr>
            <a:r>
              <a:rPr lang="it-IT" i="1" dirty="0"/>
              <a:t>La stampa a colori non viene consentita con toner a colori insufficiente.</a:t>
            </a:r>
            <a:endParaRPr lang="it-IT" dirty="0"/>
          </a:p>
          <a:p>
            <a:pPr marL="708660" lvl="1" indent="-342900">
              <a:buFont typeface="+mj-lt"/>
              <a:buAutoNum type="arabicPeriod"/>
            </a:pPr>
            <a:r>
              <a:rPr lang="it-IT" i="1" dirty="0"/>
              <a:t>La stampa non viene consentita con quantità fogli insufficiente.</a:t>
            </a:r>
            <a:endParaRPr lang="it-IT" dirty="0"/>
          </a:p>
          <a:p>
            <a:pPr marL="708660" lvl="1" indent="-342900">
              <a:buFont typeface="+mj-lt"/>
              <a:buAutoNum type="arabicPeriod"/>
            </a:pPr>
            <a:r>
              <a:rPr lang="it-IT" i="1" dirty="0"/>
              <a:t>La stampa non viene consentita con credito utente insufficiente.</a:t>
            </a:r>
            <a:endParaRPr lang="it-IT" dirty="0"/>
          </a:p>
        </p:txBody>
      </p:sp>
    </p:spTree>
    <p:extLst>
      <p:ext uri="{BB962C8B-B14F-4D97-AF65-F5344CB8AC3E}">
        <p14:creationId xmlns:p14="http://schemas.microsoft.com/office/powerpoint/2010/main" val="12977472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A62972-062D-55F5-383A-1E294B361811}"/>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74BE9644-D363-9460-F325-CC202CD1D727}"/>
              </a:ext>
            </a:extLst>
          </p:cNvPr>
          <p:cNvSpPr>
            <a:spLocks noGrp="1"/>
          </p:cNvSpPr>
          <p:nvPr>
            <p:ph type="title"/>
          </p:nvPr>
        </p:nvSpPr>
        <p:spPr>
          <a:xfrm>
            <a:off x="1524000" y="457200"/>
            <a:ext cx="9144000" cy="1143000"/>
          </a:xfrm>
        </p:spPr>
        <p:txBody>
          <a:bodyPr rtlCol="0" anchor="b">
            <a:normAutofit/>
          </a:bodyPr>
          <a:lstStyle/>
          <a:p>
            <a:pPr rtl="0"/>
            <a:r>
              <a:rPr lang="it-IT" dirty="0"/>
              <a:t>ASMETA-Model Checking</a:t>
            </a:r>
          </a:p>
        </p:txBody>
      </p:sp>
      <p:sp>
        <p:nvSpPr>
          <p:cNvPr id="14" name="Segnaposto contenuto 13">
            <a:extLst>
              <a:ext uri="{FF2B5EF4-FFF2-40B4-BE49-F238E27FC236}">
                <a16:creationId xmlns:a16="http://schemas.microsoft.com/office/drawing/2014/main" id="{A4500A3D-C133-B653-BCB7-E8687810AA58}"/>
              </a:ext>
            </a:extLst>
          </p:cNvPr>
          <p:cNvSpPr>
            <a:spLocks noGrp="1"/>
          </p:cNvSpPr>
          <p:nvPr>
            <p:ph sz="half" idx="1"/>
          </p:nvPr>
        </p:nvSpPr>
        <p:spPr>
          <a:xfrm>
            <a:off x="1524000" y="1825625"/>
            <a:ext cx="4343400" cy="4270375"/>
          </a:xfrm>
        </p:spPr>
        <p:txBody>
          <a:bodyPr rtlCol="0">
            <a:normAutofit/>
          </a:bodyPr>
          <a:lstStyle/>
          <a:p>
            <a:r>
              <a:rPr lang="it-IT" sz="1900"/>
              <a:t>Al fine di verificare la correttezza dell’implementazione </a:t>
            </a:r>
            <a:r>
              <a:rPr lang="it-IT" sz="1900" err="1"/>
              <a:t>Asmeta</a:t>
            </a:r>
            <a:r>
              <a:rPr lang="it-IT" sz="1900"/>
              <a:t> rispetto a tutte le possibili evoluzioni temporali del sistema, è stata condotta un’attività di </a:t>
            </a:r>
            <a:r>
              <a:rPr lang="it-IT" sz="1900" i="1"/>
              <a:t>Model Checking</a:t>
            </a:r>
            <a:r>
              <a:rPr lang="it-IT" sz="1900"/>
              <a:t> utilizzando il model </a:t>
            </a:r>
            <a:r>
              <a:rPr lang="it-IT" sz="1900" err="1"/>
              <a:t>checker</a:t>
            </a:r>
            <a:r>
              <a:rPr lang="it-IT" sz="1900"/>
              <a:t> </a:t>
            </a:r>
            <a:r>
              <a:rPr lang="it-IT" sz="1900" b="1" i="1" err="1"/>
              <a:t>NuSMV</a:t>
            </a:r>
            <a:r>
              <a:rPr lang="it-IT" sz="1900"/>
              <a:t>. </a:t>
            </a:r>
          </a:p>
          <a:p>
            <a:r>
              <a:rPr lang="it-IT" sz="1900"/>
              <a:t>Le proprietà temporali sono state verificate su una versione semplificata del modello </a:t>
            </a:r>
            <a:r>
              <a:rPr lang="it-IT" sz="1900" err="1"/>
              <a:t>Asmeta</a:t>
            </a:r>
            <a:r>
              <a:rPr lang="it-IT" sz="1900"/>
              <a:t>, in cui è stata rimossa la componente relativa all’autenticazione dell’utente, mantenendo esclusivamente la parte operativa della stampante.</a:t>
            </a:r>
          </a:p>
          <a:p>
            <a:endParaRPr lang="it-IT" sz="1900"/>
          </a:p>
        </p:txBody>
      </p:sp>
      <p:pic>
        <p:nvPicPr>
          <p:cNvPr id="3" name="Immagine 2" descr="Immagine che contiene diagramma, Piano, linea, Disegno tecnico&#10;&#10;Il contenuto generato dall'IA potrebbe non essere corretto.">
            <a:extLst>
              <a:ext uri="{FF2B5EF4-FFF2-40B4-BE49-F238E27FC236}">
                <a16:creationId xmlns:a16="http://schemas.microsoft.com/office/drawing/2014/main" id="{41637A8E-F6DA-D90E-691B-64AB16DA9A9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363" t="3319" r="14347" b="6753"/>
          <a:stretch>
            <a:fillRect/>
          </a:stretch>
        </p:blipFill>
        <p:spPr bwMode="auto">
          <a:xfrm>
            <a:off x="6347355" y="1802765"/>
            <a:ext cx="5412740" cy="459803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628895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6E8316-D232-F683-AF93-EF116E15E9A9}"/>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9320B974-0F0B-AA89-4ACF-ED1BD90CC910}"/>
              </a:ext>
            </a:extLst>
          </p:cNvPr>
          <p:cNvSpPr>
            <a:spLocks noGrp="1"/>
          </p:cNvSpPr>
          <p:nvPr>
            <p:ph type="title"/>
          </p:nvPr>
        </p:nvSpPr>
        <p:spPr>
          <a:xfrm>
            <a:off x="1528936" y="548680"/>
            <a:ext cx="9144000" cy="691480"/>
          </a:xfrm>
        </p:spPr>
        <p:txBody>
          <a:bodyPr rtlCol="0"/>
          <a:lstStyle/>
          <a:p>
            <a:pPr rtl="0"/>
            <a:r>
              <a:rPr lang="it-IT" dirty="0"/>
              <a:t>ASMETA-Model Checking</a:t>
            </a:r>
          </a:p>
        </p:txBody>
      </p:sp>
      <p:sp>
        <p:nvSpPr>
          <p:cNvPr id="14" name="Segnaposto contenuto 13">
            <a:extLst>
              <a:ext uri="{FF2B5EF4-FFF2-40B4-BE49-F238E27FC236}">
                <a16:creationId xmlns:a16="http://schemas.microsoft.com/office/drawing/2014/main" id="{A2E4F74F-B1FE-6D9F-9624-99465EF2C967}"/>
              </a:ext>
            </a:extLst>
          </p:cNvPr>
          <p:cNvSpPr>
            <a:spLocks noGrp="1"/>
          </p:cNvSpPr>
          <p:nvPr>
            <p:ph idx="1"/>
          </p:nvPr>
        </p:nvSpPr>
        <p:spPr>
          <a:xfrm>
            <a:off x="1524000" y="1361356"/>
            <a:ext cx="9144000" cy="448072"/>
          </a:xfrm>
        </p:spPr>
        <p:txBody>
          <a:bodyPr rtlCol="0">
            <a:normAutofit/>
          </a:bodyPr>
          <a:lstStyle/>
          <a:p>
            <a:r>
              <a:rPr lang="it-IT" dirty="0"/>
              <a:t>Le proprietà CTL verificate sono: </a:t>
            </a:r>
          </a:p>
          <a:p>
            <a:endParaRPr lang="it-IT" dirty="0"/>
          </a:p>
        </p:txBody>
      </p:sp>
      <p:pic>
        <p:nvPicPr>
          <p:cNvPr id="3" name="Immagine 2" descr="Immagine che contiene testo, schermata, Carattere, documento&#10;&#10;Il contenuto generato dall'IA potrebbe non essere corretto.">
            <a:extLst>
              <a:ext uri="{FF2B5EF4-FFF2-40B4-BE49-F238E27FC236}">
                <a16:creationId xmlns:a16="http://schemas.microsoft.com/office/drawing/2014/main" id="{E85BDA2E-E3B9-D021-0D9D-C1BC3DC4FD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1504" y="1930624"/>
            <a:ext cx="7594167" cy="4287266"/>
          </a:xfrm>
          <a:prstGeom prst="rect">
            <a:avLst/>
          </a:prstGeom>
        </p:spPr>
      </p:pic>
    </p:spTree>
    <p:extLst>
      <p:ext uri="{BB962C8B-B14F-4D97-AF65-F5344CB8AC3E}">
        <p14:creationId xmlns:p14="http://schemas.microsoft.com/office/powerpoint/2010/main" val="9534652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AC8624-FE05-0C3E-A370-8573D2CA6DA7}"/>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7BEB3898-288E-9470-2B9F-89522065CFBF}"/>
              </a:ext>
            </a:extLst>
          </p:cNvPr>
          <p:cNvSpPr>
            <a:spLocks noGrp="1"/>
          </p:cNvSpPr>
          <p:nvPr>
            <p:ph type="title"/>
          </p:nvPr>
        </p:nvSpPr>
        <p:spPr>
          <a:xfrm>
            <a:off x="1528936" y="548680"/>
            <a:ext cx="9144000" cy="691480"/>
          </a:xfrm>
        </p:spPr>
        <p:txBody>
          <a:bodyPr rtlCol="0"/>
          <a:lstStyle/>
          <a:p>
            <a:pPr rtl="0"/>
            <a:r>
              <a:rPr lang="it-IT" dirty="0"/>
              <a:t>ASMETA-Model Checking</a:t>
            </a:r>
          </a:p>
        </p:txBody>
      </p:sp>
      <p:sp>
        <p:nvSpPr>
          <p:cNvPr id="14" name="Segnaposto contenuto 13">
            <a:extLst>
              <a:ext uri="{FF2B5EF4-FFF2-40B4-BE49-F238E27FC236}">
                <a16:creationId xmlns:a16="http://schemas.microsoft.com/office/drawing/2014/main" id="{864909A9-AEFC-3D6D-4768-5E6EB664FCD6}"/>
              </a:ext>
            </a:extLst>
          </p:cNvPr>
          <p:cNvSpPr>
            <a:spLocks noGrp="1"/>
          </p:cNvSpPr>
          <p:nvPr>
            <p:ph idx="1"/>
          </p:nvPr>
        </p:nvSpPr>
        <p:spPr>
          <a:xfrm>
            <a:off x="1524000" y="1361356"/>
            <a:ext cx="9144000" cy="448072"/>
          </a:xfrm>
        </p:spPr>
        <p:txBody>
          <a:bodyPr rtlCol="0">
            <a:normAutofit/>
          </a:bodyPr>
          <a:lstStyle/>
          <a:p>
            <a:r>
              <a:rPr lang="it-IT" dirty="0"/>
              <a:t>Le proprietà CTL verificate sono: </a:t>
            </a:r>
          </a:p>
          <a:p>
            <a:endParaRPr lang="it-IT" dirty="0"/>
          </a:p>
        </p:txBody>
      </p:sp>
      <p:pic>
        <p:nvPicPr>
          <p:cNvPr id="8" name="Immagine 7" descr="Immagine che contiene testo, schermata, Carattere, documento&#10;&#10;Il contenuto generato dall'IA potrebbe non essere corretto.">
            <a:extLst>
              <a:ext uri="{FF2B5EF4-FFF2-40B4-BE49-F238E27FC236}">
                <a16:creationId xmlns:a16="http://schemas.microsoft.com/office/drawing/2014/main" id="{797654D1-794F-BF00-64C0-8FF32564D9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9003" y="1809428"/>
            <a:ext cx="6629400" cy="4622800"/>
          </a:xfrm>
          <a:prstGeom prst="rect">
            <a:avLst/>
          </a:prstGeom>
        </p:spPr>
      </p:pic>
    </p:spTree>
    <p:extLst>
      <p:ext uri="{BB962C8B-B14F-4D97-AF65-F5344CB8AC3E}">
        <p14:creationId xmlns:p14="http://schemas.microsoft.com/office/powerpoint/2010/main" val="789585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DB1D50-34C6-3EFE-5284-4474FD6E72B3}"/>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14CFBC31-8139-6319-5B64-1C6AD0145B9D}"/>
              </a:ext>
            </a:extLst>
          </p:cNvPr>
          <p:cNvSpPr>
            <a:spLocks noGrp="1"/>
          </p:cNvSpPr>
          <p:nvPr>
            <p:ph type="title"/>
          </p:nvPr>
        </p:nvSpPr>
        <p:spPr/>
        <p:txBody>
          <a:bodyPr rtlCol="0"/>
          <a:lstStyle/>
          <a:p>
            <a:pPr rtl="0"/>
            <a:r>
              <a:rPr lang="it-IT" dirty="0"/>
              <a:t>Analisi dei requisiti</a:t>
            </a:r>
          </a:p>
        </p:txBody>
      </p:sp>
      <p:sp>
        <p:nvSpPr>
          <p:cNvPr id="14" name="Segnaposto contenuto 13">
            <a:extLst>
              <a:ext uri="{FF2B5EF4-FFF2-40B4-BE49-F238E27FC236}">
                <a16:creationId xmlns:a16="http://schemas.microsoft.com/office/drawing/2014/main" id="{72EF6A11-787D-CEB8-5D71-762B8D8298EA}"/>
              </a:ext>
            </a:extLst>
          </p:cNvPr>
          <p:cNvSpPr>
            <a:spLocks noGrp="1"/>
          </p:cNvSpPr>
          <p:nvPr>
            <p:ph idx="1"/>
          </p:nvPr>
        </p:nvSpPr>
        <p:spPr/>
        <p:txBody>
          <a:bodyPr rtlCol="0"/>
          <a:lstStyle/>
          <a:p>
            <a:r>
              <a:rPr lang="it-IT" dirty="0"/>
              <a:t>Una grande azienda multinazionale operante nel settore del Management Consulting intende introdurre una nuova linea di stampanti multifunzione di alta qualità, con l’obiettivo di supportare il personale nella gestione e distribuzione della documentazione aziendale.</a:t>
            </a:r>
          </a:p>
          <a:p>
            <a:r>
              <a:rPr lang="it-IT" dirty="0"/>
              <a:t>L’iniziativa nasce dall’esigenza di standardizzare la produzione di documenti interni, come report e presentazioni utilizzati nelle riunioni tra i dirigenti, nonché la documentazione esterna destinata ai clienti, garantendo uniformità e professionalità nella comunicazione.</a:t>
            </a:r>
          </a:p>
          <a:p>
            <a:r>
              <a:rPr lang="it-IT" dirty="0"/>
              <a:t>L’obiettivo principale è quello di definire processi documentali efficienti, ridurre al minimo gli sprechi di risorse e garantire un utilizzo controllato delle stampanti, limitato esclusivamente al personale autorizzato.</a:t>
            </a:r>
          </a:p>
        </p:txBody>
      </p:sp>
    </p:spTree>
    <p:extLst>
      <p:ext uri="{BB962C8B-B14F-4D97-AF65-F5344CB8AC3E}">
        <p14:creationId xmlns:p14="http://schemas.microsoft.com/office/powerpoint/2010/main" val="11648199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8424D0-A4CB-F352-8FD8-484615337FF4}"/>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BA8D131A-ABDC-F13F-D56B-BE2F297EBF68}"/>
              </a:ext>
            </a:extLst>
          </p:cNvPr>
          <p:cNvSpPr>
            <a:spLocks noGrp="1"/>
          </p:cNvSpPr>
          <p:nvPr>
            <p:ph type="title"/>
          </p:nvPr>
        </p:nvSpPr>
        <p:spPr>
          <a:xfrm>
            <a:off x="1528936" y="548680"/>
            <a:ext cx="9144000" cy="691480"/>
          </a:xfrm>
        </p:spPr>
        <p:txBody>
          <a:bodyPr rtlCol="0"/>
          <a:lstStyle/>
          <a:p>
            <a:pPr rtl="0"/>
            <a:r>
              <a:rPr lang="it-IT" dirty="0"/>
              <a:t>ASMETA-Model Checking</a:t>
            </a:r>
          </a:p>
        </p:txBody>
      </p:sp>
      <p:sp>
        <p:nvSpPr>
          <p:cNvPr id="14" name="Segnaposto contenuto 13">
            <a:extLst>
              <a:ext uri="{FF2B5EF4-FFF2-40B4-BE49-F238E27FC236}">
                <a16:creationId xmlns:a16="http://schemas.microsoft.com/office/drawing/2014/main" id="{96AEAD2A-81D0-C771-5DAF-23B555877DD8}"/>
              </a:ext>
            </a:extLst>
          </p:cNvPr>
          <p:cNvSpPr>
            <a:spLocks noGrp="1"/>
          </p:cNvSpPr>
          <p:nvPr>
            <p:ph idx="1"/>
          </p:nvPr>
        </p:nvSpPr>
        <p:spPr>
          <a:xfrm>
            <a:off x="1524000" y="1361356"/>
            <a:ext cx="9144000" cy="448072"/>
          </a:xfrm>
        </p:spPr>
        <p:txBody>
          <a:bodyPr rtlCol="0">
            <a:normAutofit/>
          </a:bodyPr>
          <a:lstStyle/>
          <a:p>
            <a:r>
              <a:rPr lang="it-IT" dirty="0"/>
              <a:t>Le proprietà CTL verificate sono: </a:t>
            </a:r>
          </a:p>
          <a:p>
            <a:endParaRPr lang="it-IT" dirty="0"/>
          </a:p>
        </p:txBody>
      </p:sp>
      <p:pic>
        <p:nvPicPr>
          <p:cNvPr id="3" name="Immagine 2" descr="Immagine che contiene testo, schermata, Carattere, algebra&#10;&#10;Il contenuto generato dall'IA potrebbe non essere corretto.">
            <a:extLst>
              <a:ext uri="{FF2B5EF4-FFF2-40B4-BE49-F238E27FC236}">
                <a16:creationId xmlns:a16="http://schemas.microsoft.com/office/drawing/2014/main" id="{CC503C99-3A6B-4FCC-A9F7-E066B92912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1504" y="2110110"/>
            <a:ext cx="8665543" cy="3386534"/>
          </a:xfrm>
          <a:prstGeom prst="rect">
            <a:avLst/>
          </a:prstGeom>
        </p:spPr>
      </p:pic>
    </p:spTree>
    <p:extLst>
      <p:ext uri="{BB962C8B-B14F-4D97-AF65-F5344CB8AC3E}">
        <p14:creationId xmlns:p14="http://schemas.microsoft.com/office/powerpoint/2010/main" val="14672404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1BE3E7-9480-0FA1-9C42-23D92BCD0BB7}"/>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BBA7E30B-F5F1-23D3-F132-071FD5C3B4F1}"/>
              </a:ext>
            </a:extLst>
          </p:cNvPr>
          <p:cNvSpPr>
            <a:spLocks noGrp="1"/>
          </p:cNvSpPr>
          <p:nvPr>
            <p:ph type="title"/>
          </p:nvPr>
        </p:nvSpPr>
        <p:spPr>
          <a:xfrm>
            <a:off x="1524000" y="485800"/>
            <a:ext cx="9144000" cy="1143000"/>
          </a:xfrm>
        </p:spPr>
        <p:txBody>
          <a:bodyPr rtlCol="0"/>
          <a:lstStyle/>
          <a:p>
            <a:pPr rtl="0"/>
            <a:r>
              <a:rPr lang="it-IT" dirty="0"/>
              <a:t>Java-Implementazione</a:t>
            </a:r>
          </a:p>
        </p:txBody>
      </p:sp>
      <p:sp>
        <p:nvSpPr>
          <p:cNvPr id="14" name="Segnaposto contenuto 13">
            <a:extLst>
              <a:ext uri="{FF2B5EF4-FFF2-40B4-BE49-F238E27FC236}">
                <a16:creationId xmlns:a16="http://schemas.microsoft.com/office/drawing/2014/main" id="{C1AC3924-394C-8645-4C79-C3140E82939C}"/>
              </a:ext>
            </a:extLst>
          </p:cNvPr>
          <p:cNvSpPr>
            <a:spLocks noGrp="1"/>
          </p:cNvSpPr>
          <p:nvPr>
            <p:ph idx="1"/>
          </p:nvPr>
        </p:nvSpPr>
        <p:spPr/>
        <p:txBody>
          <a:bodyPr rtlCol="0">
            <a:normAutofit lnSpcReduction="10000"/>
          </a:bodyPr>
          <a:lstStyle/>
          <a:p>
            <a:r>
              <a:rPr lang="it-IT" dirty="0"/>
              <a:t>La classe centrale del progetto è </a:t>
            </a:r>
            <a:r>
              <a:rPr lang="it-IT" i="1" dirty="0" err="1"/>
              <a:t>SmartPrinter.java</a:t>
            </a:r>
            <a:r>
              <a:rPr lang="it-IT" dirty="0"/>
              <a:t>, che rappresenta il cuore del sistema e contiene gli attributi e i metodi necessari per realizzare il comportamento della stampante: gestione dello stato (pronta, in uso, fuori servizio…), dei materiali di consumo (toner, fogli), dei servizi disponibili (stampa bianco e nero, stampa a colori, scansione), nonché la gestione dei guasti delle situazioni di errore durante la stampa.</a:t>
            </a:r>
          </a:p>
          <a:p>
            <a:r>
              <a:rPr lang="it-IT" dirty="0"/>
              <a:t>La classe </a:t>
            </a:r>
            <a:r>
              <a:rPr lang="it-IT" i="1" dirty="0" err="1"/>
              <a:t>Utente.java</a:t>
            </a:r>
            <a:r>
              <a:rPr lang="it-IT" dirty="0"/>
              <a:t> è invece responsabile della rappresentazione degli utenti autorizzati all’utilizzo della stampante. Ogni oggetto Utente contiene le informazioni necessarie all'autenticazione e all’utilizzo della stampante, ovvero il proprio numero di badge, il Pin ed il credito associato.</a:t>
            </a:r>
          </a:p>
          <a:p>
            <a:r>
              <a:rPr lang="it-IT" dirty="0"/>
              <a:t>Infine, è stata implementata la classe </a:t>
            </a:r>
            <a:r>
              <a:rPr lang="it-IT" i="1" dirty="0" err="1"/>
              <a:t>InterazioneStampante.java</a:t>
            </a:r>
            <a:r>
              <a:rPr lang="it-IT" dirty="0"/>
              <a:t>, che funge da punto d’ingresso per l’utilizzo interattivo del sistema. Questa classe ingloba al suo interno un’istanza di </a:t>
            </a:r>
            <a:r>
              <a:rPr lang="it-IT" dirty="0" err="1"/>
              <a:t>SmartPrinter</a:t>
            </a:r>
            <a:r>
              <a:rPr lang="it-IT" dirty="0"/>
              <a:t> e fornisce un’interfaccia testuale per l’interazione con la stampante, permettendo così di effettuare il login, scegliere un servizio e visualizzare lo stato del sistema in tempo reale.</a:t>
            </a:r>
          </a:p>
          <a:p>
            <a:endParaRPr lang="it-IT" dirty="0"/>
          </a:p>
        </p:txBody>
      </p:sp>
    </p:spTree>
    <p:extLst>
      <p:ext uri="{BB962C8B-B14F-4D97-AF65-F5344CB8AC3E}">
        <p14:creationId xmlns:p14="http://schemas.microsoft.com/office/powerpoint/2010/main" val="7621800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3B2B23-E255-919C-4C1A-853DB7ABA84F}"/>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A6191B35-ED6F-C3B2-88BB-8C4F47343C2F}"/>
              </a:ext>
            </a:extLst>
          </p:cNvPr>
          <p:cNvSpPr>
            <a:spLocks noGrp="1"/>
          </p:cNvSpPr>
          <p:nvPr>
            <p:ph type="title"/>
          </p:nvPr>
        </p:nvSpPr>
        <p:spPr>
          <a:xfrm>
            <a:off x="1524000" y="485800"/>
            <a:ext cx="9144000" cy="1143000"/>
          </a:xfrm>
        </p:spPr>
        <p:txBody>
          <a:bodyPr rtlCol="0"/>
          <a:lstStyle/>
          <a:p>
            <a:pPr rtl="0"/>
            <a:r>
              <a:rPr lang="it-IT" dirty="0"/>
              <a:t>Java-Testing con </a:t>
            </a:r>
            <a:r>
              <a:rPr lang="it-IT" dirty="0" err="1"/>
              <a:t>JUnit</a:t>
            </a:r>
            <a:endParaRPr lang="it-IT" dirty="0"/>
          </a:p>
        </p:txBody>
      </p:sp>
      <p:sp>
        <p:nvSpPr>
          <p:cNvPr id="14" name="Segnaposto contenuto 13">
            <a:extLst>
              <a:ext uri="{FF2B5EF4-FFF2-40B4-BE49-F238E27FC236}">
                <a16:creationId xmlns:a16="http://schemas.microsoft.com/office/drawing/2014/main" id="{E33C0A81-D902-1EA2-4BCF-403525F357A7}"/>
              </a:ext>
            </a:extLst>
          </p:cNvPr>
          <p:cNvSpPr>
            <a:spLocks noGrp="1"/>
          </p:cNvSpPr>
          <p:nvPr>
            <p:ph idx="1"/>
          </p:nvPr>
        </p:nvSpPr>
        <p:spPr/>
        <p:txBody>
          <a:bodyPr rtlCol="0">
            <a:normAutofit/>
          </a:bodyPr>
          <a:lstStyle/>
          <a:p>
            <a:r>
              <a:rPr lang="it-IT" dirty="0"/>
              <a:t>Durante lo sviluppo del programma, i test realizzati con il framework </a:t>
            </a:r>
            <a:r>
              <a:rPr lang="it-IT" b="1" i="1" dirty="0" err="1"/>
              <a:t>JUnit</a:t>
            </a:r>
            <a:r>
              <a:rPr lang="it-IT" dirty="0"/>
              <a:t> hanno avuto un ruolo fondamentale nel garantire la correttezza e l’affidabilità del sistema. </a:t>
            </a:r>
          </a:p>
          <a:p>
            <a:r>
              <a:rPr lang="it-IT" dirty="0"/>
              <a:t>Per la classe </a:t>
            </a:r>
            <a:r>
              <a:rPr lang="it-IT" i="1" dirty="0" err="1"/>
              <a:t>SmartPrinter.java</a:t>
            </a:r>
            <a:r>
              <a:rPr lang="it-IT" dirty="0"/>
              <a:t> è stato adottato un approccio </a:t>
            </a:r>
            <a:r>
              <a:rPr lang="it-IT" b="1" i="1" dirty="0"/>
              <a:t>Test-</a:t>
            </a:r>
            <a:r>
              <a:rPr lang="it-IT" b="1" i="1" dirty="0" err="1"/>
              <a:t>Driven</a:t>
            </a:r>
            <a:r>
              <a:rPr lang="it-IT" b="1" i="1" dirty="0"/>
              <a:t> Development (TDD)</a:t>
            </a:r>
            <a:r>
              <a:rPr lang="it-IT" dirty="0"/>
              <a:t> per guidare lo sviluppo delle funzionalità più critiche. I test hanno consentito di verificare in modo sistematico il comportamento della stampante in tutti i possibili </a:t>
            </a:r>
            <a:r>
              <a:rPr lang="it-IT" b="1" dirty="0"/>
              <a:t>stati interni</a:t>
            </a:r>
            <a:r>
              <a:rPr lang="it-IT" dirty="0"/>
              <a:t>, assicurando la coerenza con le specifiche del modello ASM. </a:t>
            </a:r>
          </a:p>
          <a:p>
            <a:r>
              <a:rPr lang="it-IT" dirty="0"/>
              <a:t>Inoltre, i metodi responsabili dell’erogazione dei servizi (stampe e scansione) sono stati testati con dei test parametrici per garantire una c</a:t>
            </a:r>
            <a:r>
              <a:rPr lang="it-IT" b="1" i="1" dirty="0"/>
              <a:t>opertura MCDC (</a:t>
            </a:r>
            <a:r>
              <a:rPr lang="it-IT" b="1" i="1" dirty="0" err="1"/>
              <a:t>Modified</a:t>
            </a:r>
            <a:r>
              <a:rPr lang="it-IT" b="1" i="1" dirty="0"/>
              <a:t> </a:t>
            </a:r>
            <a:r>
              <a:rPr lang="it-IT" b="1" i="1" dirty="0" err="1"/>
              <a:t>Condition</a:t>
            </a:r>
            <a:r>
              <a:rPr lang="it-IT" b="1" i="1" dirty="0"/>
              <a:t>/</a:t>
            </a:r>
            <a:r>
              <a:rPr lang="it-IT" b="1" i="1" dirty="0" err="1"/>
              <a:t>Decision</a:t>
            </a:r>
            <a:r>
              <a:rPr lang="it-IT" b="1" i="1" dirty="0"/>
              <a:t> Coverage)</a:t>
            </a:r>
            <a:r>
              <a:rPr lang="it-IT" dirty="0"/>
              <a:t>. </a:t>
            </a:r>
          </a:p>
        </p:txBody>
      </p:sp>
    </p:spTree>
    <p:extLst>
      <p:ext uri="{BB962C8B-B14F-4D97-AF65-F5344CB8AC3E}">
        <p14:creationId xmlns:p14="http://schemas.microsoft.com/office/powerpoint/2010/main" val="37575979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C5F35A-3CAD-82C6-B612-380FFDF27C45}"/>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713FAF12-2918-FE01-5D6D-90C6E17F404A}"/>
              </a:ext>
            </a:extLst>
          </p:cNvPr>
          <p:cNvSpPr>
            <a:spLocks noGrp="1"/>
          </p:cNvSpPr>
          <p:nvPr>
            <p:ph type="title"/>
          </p:nvPr>
        </p:nvSpPr>
        <p:spPr>
          <a:xfrm>
            <a:off x="1524000" y="485800"/>
            <a:ext cx="9144000" cy="1143000"/>
          </a:xfrm>
        </p:spPr>
        <p:txBody>
          <a:bodyPr rtlCol="0"/>
          <a:lstStyle/>
          <a:p>
            <a:pPr rtl="0"/>
            <a:r>
              <a:rPr lang="it-IT" dirty="0"/>
              <a:t>Java-Testing con </a:t>
            </a:r>
            <a:r>
              <a:rPr lang="it-IT" dirty="0" err="1"/>
              <a:t>JUnit</a:t>
            </a:r>
            <a:endParaRPr lang="it-IT" dirty="0"/>
          </a:p>
        </p:txBody>
      </p:sp>
      <p:sp>
        <p:nvSpPr>
          <p:cNvPr id="14" name="Segnaposto contenuto 13">
            <a:extLst>
              <a:ext uri="{FF2B5EF4-FFF2-40B4-BE49-F238E27FC236}">
                <a16:creationId xmlns:a16="http://schemas.microsoft.com/office/drawing/2014/main" id="{5F89D9F3-E3D9-F7BE-1166-477C39758F6E}"/>
              </a:ext>
            </a:extLst>
          </p:cNvPr>
          <p:cNvSpPr>
            <a:spLocks noGrp="1"/>
          </p:cNvSpPr>
          <p:nvPr>
            <p:ph idx="1"/>
          </p:nvPr>
        </p:nvSpPr>
        <p:spPr/>
        <p:txBody>
          <a:bodyPr rtlCol="0">
            <a:normAutofit/>
          </a:bodyPr>
          <a:lstStyle/>
          <a:p>
            <a:r>
              <a:rPr lang="it-IT" dirty="0"/>
              <a:t>Durante lo sviluppo del programma, i test realizzati con il framework </a:t>
            </a:r>
            <a:r>
              <a:rPr lang="it-IT" b="1" i="1" dirty="0" err="1"/>
              <a:t>JUnit</a:t>
            </a:r>
            <a:r>
              <a:rPr lang="it-IT" dirty="0"/>
              <a:t> hanno avuto un ruolo fondamentale nel garantire la correttezza e l’affidabilità del sistema. </a:t>
            </a:r>
          </a:p>
          <a:p>
            <a:r>
              <a:rPr lang="it-IT" dirty="0"/>
              <a:t>Per la classe </a:t>
            </a:r>
            <a:r>
              <a:rPr lang="it-IT" i="1" dirty="0" err="1"/>
              <a:t>SmartPrinter.java</a:t>
            </a:r>
            <a:r>
              <a:rPr lang="it-IT" dirty="0"/>
              <a:t> è stato adottato un approccio </a:t>
            </a:r>
            <a:r>
              <a:rPr lang="it-IT" b="1" i="1" dirty="0"/>
              <a:t>Test-</a:t>
            </a:r>
            <a:r>
              <a:rPr lang="it-IT" b="1" i="1" dirty="0" err="1"/>
              <a:t>Driven</a:t>
            </a:r>
            <a:r>
              <a:rPr lang="it-IT" b="1" i="1" dirty="0"/>
              <a:t> Development (TDD)</a:t>
            </a:r>
            <a:r>
              <a:rPr lang="it-IT" dirty="0"/>
              <a:t> per guidare lo sviluppo delle funzionalità più critiche. I test hanno consentito di verificare in modo sistematico il comportamento della stampante in tutti i possibili </a:t>
            </a:r>
            <a:r>
              <a:rPr lang="it-IT" b="1" dirty="0"/>
              <a:t>stati interni</a:t>
            </a:r>
            <a:r>
              <a:rPr lang="it-IT" dirty="0"/>
              <a:t>, assicurando la coerenza con le specifiche del modello ASM. </a:t>
            </a:r>
          </a:p>
          <a:p>
            <a:r>
              <a:rPr lang="it-IT" dirty="0"/>
              <a:t>Inoltre, i metodi responsabili dell’erogazione dei servizi (stampe e scansione) sono stati testati con dei test parametrici per garantire una c</a:t>
            </a:r>
            <a:r>
              <a:rPr lang="it-IT" b="1" i="1" dirty="0"/>
              <a:t>opertura MCDC (</a:t>
            </a:r>
            <a:r>
              <a:rPr lang="it-IT" b="1" i="1" dirty="0" err="1"/>
              <a:t>Modified</a:t>
            </a:r>
            <a:r>
              <a:rPr lang="it-IT" b="1" i="1" dirty="0"/>
              <a:t> </a:t>
            </a:r>
            <a:r>
              <a:rPr lang="it-IT" b="1" i="1" dirty="0" err="1"/>
              <a:t>Condition</a:t>
            </a:r>
            <a:r>
              <a:rPr lang="it-IT" b="1" i="1" dirty="0"/>
              <a:t>/</a:t>
            </a:r>
            <a:r>
              <a:rPr lang="it-IT" b="1" i="1" dirty="0" err="1"/>
              <a:t>Decision</a:t>
            </a:r>
            <a:r>
              <a:rPr lang="it-IT" b="1" i="1" dirty="0"/>
              <a:t> Coverage)</a:t>
            </a:r>
            <a:r>
              <a:rPr lang="it-IT" dirty="0"/>
              <a:t>. </a:t>
            </a:r>
          </a:p>
        </p:txBody>
      </p:sp>
    </p:spTree>
    <p:extLst>
      <p:ext uri="{BB962C8B-B14F-4D97-AF65-F5344CB8AC3E}">
        <p14:creationId xmlns:p14="http://schemas.microsoft.com/office/powerpoint/2010/main" val="1317387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0763F7-05A0-37FE-E085-DF2226CD72BF}"/>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39F87118-5CFD-EAFE-53EA-3E59619FA394}"/>
              </a:ext>
            </a:extLst>
          </p:cNvPr>
          <p:cNvSpPr>
            <a:spLocks noGrp="1"/>
          </p:cNvSpPr>
          <p:nvPr>
            <p:ph type="title"/>
          </p:nvPr>
        </p:nvSpPr>
        <p:spPr>
          <a:xfrm>
            <a:off x="1524000" y="485800"/>
            <a:ext cx="9144000" cy="1143000"/>
          </a:xfrm>
        </p:spPr>
        <p:txBody>
          <a:bodyPr rtlCol="0"/>
          <a:lstStyle/>
          <a:p>
            <a:pPr rtl="0"/>
            <a:r>
              <a:rPr lang="it-IT" dirty="0"/>
              <a:t>Java-Testing con </a:t>
            </a:r>
            <a:r>
              <a:rPr lang="it-IT" dirty="0" err="1"/>
              <a:t>JUnit</a:t>
            </a:r>
            <a:endParaRPr lang="it-IT" dirty="0"/>
          </a:p>
        </p:txBody>
      </p:sp>
      <p:sp>
        <p:nvSpPr>
          <p:cNvPr id="14" name="Segnaposto contenuto 13">
            <a:extLst>
              <a:ext uri="{FF2B5EF4-FFF2-40B4-BE49-F238E27FC236}">
                <a16:creationId xmlns:a16="http://schemas.microsoft.com/office/drawing/2014/main" id="{ECD6C708-E2A5-5BA6-CBF7-1C2DD1C4D5DA}"/>
              </a:ext>
            </a:extLst>
          </p:cNvPr>
          <p:cNvSpPr>
            <a:spLocks noGrp="1"/>
          </p:cNvSpPr>
          <p:nvPr>
            <p:ph idx="1"/>
          </p:nvPr>
        </p:nvSpPr>
        <p:spPr/>
        <p:txBody>
          <a:bodyPr rtlCol="0">
            <a:normAutofit/>
          </a:bodyPr>
          <a:lstStyle/>
          <a:p>
            <a:r>
              <a:rPr lang="it-IT" dirty="0"/>
              <a:t>Le classi di Test realizzate sono quindi:</a:t>
            </a:r>
          </a:p>
          <a:p>
            <a:pPr lvl="1"/>
            <a:r>
              <a:rPr lang="it-IT" b="1" dirty="0"/>
              <a:t>SmartPrinterTest1Login.java</a:t>
            </a:r>
            <a:r>
              <a:rPr lang="it-IT" dirty="0"/>
              <a:t>: Test Suite che copre tutto il processo di autenticazione e lo stato di guasto.</a:t>
            </a:r>
          </a:p>
          <a:p>
            <a:pPr lvl="1"/>
            <a:r>
              <a:rPr lang="it-IT" b="1" dirty="0"/>
              <a:t>SmartPrinterTest2StampaBNMCDC.java</a:t>
            </a:r>
            <a:r>
              <a:rPr lang="it-IT" dirty="0"/>
              <a:t>: Test Suite parametrica MCDC per la stampa in bianco e nero.</a:t>
            </a:r>
          </a:p>
          <a:p>
            <a:pPr lvl="1"/>
            <a:r>
              <a:rPr lang="it-IT" b="1" dirty="0"/>
              <a:t>SmartPrinterTest3StampaCOLMCDC.java</a:t>
            </a:r>
            <a:r>
              <a:rPr lang="it-IT" dirty="0"/>
              <a:t>: Test Suite parametrica MCDC per la stampa a colori.</a:t>
            </a:r>
          </a:p>
          <a:p>
            <a:pPr lvl="1"/>
            <a:r>
              <a:rPr lang="it-IT" b="1" dirty="0"/>
              <a:t>SmartPrinterTest4ScansioneMCDC.java</a:t>
            </a:r>
            <a:r>
              <a:rPr lang="it-IT" dirty="0"/>
              <a:t>: Test Suite parametrica MCDC per la scansione.</a:t>
            </a:r>
          </a:p>
          <a:p>
            <a:pPr lvl="1"/>
            <a:r>
              <a:rPr lang="it-IT" b="1" dirty="0"/>
              <a:t>SmartPrinterTest5InUsoErrore.java</a:t>
            </a:r>
            <a:r>
              <a:rPr lang="it-IT" dirty="0"/>
              <a:t>: Test Suite per il testing degli stati “In Uso” ed “Errore”.</a:t>
            </a:r>
          </a:p>
        </p:txBody>
      </p:sp>
    </p:spTree>
    <p:extLst>
      <p:ext uri="{BB962C8B-B14F-4D97-AF65-F5344CB8AC3E}">
        <p14:creationId xmlns:p14="http://schemas.microsoft.com/office/powerpoint/2010/main" val="27070453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7E93D9-FD03-C553-995F-8DD314732157}"/>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73733AD9-B122-3B2D-EDF7-1CBB1E380A27}"/>
              </a:ext>
            </a:extLst>
          </p:cNvPr>
          <p:cNvSpPr>
            <a:spLocks noGrp="1"/>
          </p:cNvSpPr>
          <p:nvPr>
            <p:ph type="title"/>
          </p:nvPr>
        </p:nvSpPr>
        <p:spPr>
          <a:xfrm>
            <a:off x="1524000" y="485800"/>
            <a:ext cx="9144000" cy="1143000"/>
          </a:xfrm>
        </p:spPr>
        <p:txBody>
          <a:bodyPr rtlCol="0"/>
          <a:lstStyle/>
          <a:p>
            <a:pPr rtl="0"/>
            <a:r>
              <a:rPr lang="it-IT" dirty="0"/>
              <a:t>Java-Testing con </a:t>
            </a:r>
            <a:r>
              <a:rPr lang="it-IT" dirty="0" err="1"/>
              <a:t>JUnit</a:t>
            </a:r>
            <a:endParaRPr lang="it-IT" dirty="0"/>
          </a:p>
        </p:txBody>
      </p:sp>
      <p:sp>
        <p:nvSpPr>
          <p:cNvPr id="14" name="Segnaposto contenuto 13">
            <a:extLst>
              <a:ext uri="{FF2B5EF4-FFF2-40B4-BE49-F238E27FC236}">
                <a16:creationId xmlns:a16="http://schemas.microsoft.com/office/drawing/2014/main" id="{538F7182-2F2B-EAE9-160E-3CD36EC1C036}"/>
              </a:ext>
            </a:extLst>
          </p:cNvPr>
          <p:cNvSpPr>
            <a:spLocks noGrp="1"/>
          </p:cNvSpPr>
          <p:nvPr>
            <p:ph idx="1"/>
          </p:nvPr>
        </p:nvSpPr>
        <p:spPr/>
        <p:txBody>
          <a:bodyPr rtlCol="0">
            <a:normAutofit/>
          </a:bodyPr>
          <a:lstStyle/>
          <a:p>
            <a:r>
              <a:rPr lang="it-IT" dirty="0"/>
              <a:t>Inoltre, utilizzando il tool </a:t>
            </a:r>
            <a:r>
              <a:rPr lang="it-IT" b="1" i="1" dirty="0" err="1"/>
              <a:t>CodeCover</a:t>
            </a:r>
            <a:r>
              <a:rPr lang="it-IT" dirty="0"/>
              <a:t>, è stato possibile misurare con precisione la copertura del codice, in particolare, eseguendo l’intera suite di test, la copertura degli </a:t>
            </a:r>
            <a:r>
              <a:rPr lang="it-IT" b="1" dirty="0" err="1"/>
              <a:t>statement</a:t>
            </a:r>
            <a:r>
              <a:rPr lang="it-IT" b="1" dirty="0"/>
              <a:t> per la classe </a:t>
            </a:r>
            <a:r>
              <a:rPr lang="it-IT" b="1" i="1" dirty="0" err="1"/>
              <a:t>SmartPrinter.java</a:t>
            </a:r>
            <a:r>
              <a:rPr lang="it-IT" dirty="0"/>
              <a:t> risulta essere di circa il </a:t>
            </a:r>
            <a:r>
              <a:rPr lang="it-IT" b="1" dirty="0"/>
              <a:t>90%</a:t>
            </a:r>
            <a:r>
              <a:rPr lang="it-IT" dirty="0"/>
              <a:t>. </a:t>
            </a:r>
          </a:p>
          <a:p>
            <a:pPr marL="0" indent="0">
              <a:buNone/>
            </a:pPr>
            <a:endParaRPr lang="it-IT" dirty="0"/>
          </a:p>
        </p:txBody>
      </p:sp>
      <p:pic>
        <p:nvPicPr>
          <p:cNvPr id="2" name="Immagine 1" descr="Immagine che contiene schermata, testo, software, Pagina Web&#10;&#10;Il contenuto generato dall'IA potrebbe non essere corretto.">
            <a:extLst>
              <a:ext uri="{FF2B5EF4-FFF2-40B4-BE49-F238E27FC236}">
                <a16:creationId xmlns:a16="http://schemas.microsoft.com/office/drawing/2014/main" id="{2F67FDD4-59A9-D04E-8A06-A522045692D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47528" y="2996952"/>
            <a:ext cx="8573866" cy="2520280"/>
          </a:xfrm>
          <a:prstGeom prst="rect">
            <a:avLst/>
          </a:prstGeom>
        </p:spPr>
      </p:pic>
    </p:spTree>
    <p:extLst>
      <p:ext uri="{BB962C8B-B14F-4D97-AF65-F5344CB8AC3E}">
        <p14:creationId xmlns:p14="http://schemas.microsoft.com/office/powerpoint/2010/main" val="9518310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293DA3-90DB-35F3-DD52-6FAA7516390D}"/>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CBA7BE1B-B87D-39C6-0F44-35C80906EC27}"/>
              </a:ext>
            </a:extLst>
          </p:cNvPr>
          <p:cNvSpPr>
            <a:spLocks noGrp="1"/>
          </p:cNvSpPr>
          <p:nvPr>
            <p:ph type="title"/>
          </p:nvPr>
        </p:nvSpPr>
        <p:spPr>
          <a:xfrm>
            <a:off x="1524000" y="485800"/>
            <a:ext cx="9144000" cy="1143000"/>
          </a:xfrm>
        </p:spPr>
        <p:txBody>
          <a:bodyPr rtlCol="0"/>
          <a:lstStyle/>
          <a:p>
            <a:pPr rtl="0"/>
            <a:r>
              <a:rPr lang="it-IT" dirty="0"/>
              <a:t>Java-Testing con </a:t>
            </a:r>
            <a:r>
              <a:rPr lang="it-IT" dirty="0" err="1"/>
              <a:t>JUnit</a:t>
            </a:r>
            <a:endParaRPr lang="it-IT" dirty="0"/>
          </a:p>
        </p:txBody>
      </p:sp>
      <p:sp>
        <p:nvSpPr>
          <p:cNvPr id="14" name="Segnaposto contenuto 13">
            <a:extLst>
              <a:ext uri="{FF2B5EF4-FFF2-40B4-BE49-F238E27FC236}">
                <a16:creationId xmlns:a16="http://schemas.microsoft.com/office/drawing/2014/main" id="{FC150A7F-E60E-E9EB-AA43-043660DD6F90}"/>
              </a:ext>
            </a:extLst>
          </p:cNvPr>
          <p:cNvSpPr>
            <a:spLocks noGrp="1"/>
          </p:cNvSpPr>
          <p:nvPr>
            <p:ph idx="1"/>
          </p:nvPr>
        </p:nvSpPr>
        <p:spPr>
          <a:xfrm>
            <a:off x="1524000" y="1828800"/>
            <a:ext cx="9324528" cy="448072"/>
          </a:xfrm>
        </p:spPr>
        <p:txBody>
          <a:bodyPr rtlCol="0">
            <a:normAutofit/>
          </a:bodyPr>
          <a:lstStyle/>
          <a:p>
            <a:r>
              <a:rPr lang="it-IT" b="1" dirty="0"/>
              <a:t>Stampa Bianco e nero copertura MCDC</a:t>
            </a:r>
          </a:p>
        </p:txBody>
      </p:sp>
      <p:pic>
        <p:nvPicPr>
          <p:cNvPr id="3" name="Immagine 2" descr="Immagine che contiene schermata, testo, software, Pagina Web&#10;&#10;Il contenuto generato dall'IA potrebbe non essere corretto.">
            <a:extLst>
              <a:ext uri="{FF2B5EF4-FFF2-40B4-BE49-F238E27FC236}">
                <a16:creationId xmlns:a16="http://schemas.microsoft.com/office/drawing/2014/main" id="{7A016B67-6151-5365-9583-EB7D0978A29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70809" y="2420888"/>
            <a:ext cx="9386768" cy="2520280"/>
          </a:xfrm>
          <a:prstGeom prst="rect">
            <a:avLst/>
          </a:prstGeom>
        </p:spPr>
      </p:pic>
    </p:spTree>
    <p:extLst>
      <p:ext uri="{BB962C8B-B14F-4D97-AF65-F5344CB8AC3E}">
        <p14:creationId xmlns:p14="http://schemas.microsoft.com/office/powerpoint/2010/main" val="313307050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71D440-3389-E7B7-664F-BC0F6C84480D}"/>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54E9CFE0-86D3-0B85-0C32-17B7D48C4E55}"/>
              </a:ext>
            </a:extLst>
          </p:cNvPr>
          <p:cNvSpPr>
            <a:spLocks noGrp="1"/>
          </p:cNvSpPr>
          <p:nvPr>
            <p:ph type="title"/>
          </p:nvPr>
        </p:nvSpPr>
        <p:spPr>
          <a:xfrm>
            <a:off x="1524000" y="485800"/>
            <a:ext cx="9144000" cy="1143000"/>
          </a:xfrm>
        </p:spPr>
        <p:txBody>
          <a:bodyPr rtlCol="0"/>
          <a:lstStyle/>
          <a:p>
            <a:pPr rtl="0"/>
            <a:r>
              <a:rPr lang="it-IT" dirty="0"/>
              <a:t>Java-Testing con </a:t>
            </a:r>
            <a:r>
              <a:rPr lang="it-IT" dirty="0" err="1"/>
              <a:t>JUnit</a:t>
            </a:r>
            <a:endParaRPr lang="it-IT" dirty="0"/>
          </a:p>
        </p:txBody>
      </p:sp>
      <p:sp>
        <p:nvSpPr>
          <p:cNvPr id="14" name="Segnaposto contenuto 13">
            <a:extLst>
              <a:ext uri="{FF2B5EF4-FFF2-40B4-BE49-F238E27FC236}">
                <a16:creationId xmlns:a16="http://schemas.microsoft.com/office/drawing/2014/main" id="{81F69F79-AAC1-7586-AA90-74C35B514E4A}"/>
              </a:ext>
            </a:extLst>
          </p:cNvPr>
          <p:cNvSpPr>
            <a:spLocks noGrp="1"/>
          </p:cNvSpPr>
          <p:nvPr>
            <p:ph idx="1"/>
          </p:nvPr>
        </p:nvSpPr>
        <p:spPr>
          <a:xfrm>
            <a:off x="1524000" y="1828800"/>
            <a:ext cx="9324528" cy="448072"/>
          </a:xfrm>
        </p:spPr>
        <p:txBody>
          <a:bodyPr rtlCol="0">
            <a:normAutofit/>
          </a:bodyPr>
          <a:lstStyle/>
          <a:p>
            <a:r>
              <a:rPr lang="it-IT" b="1" dirty="0"/>
              <a:t>Stampa a Colori copertura MCDC</a:t>
            </a:r>
          </a:p>
        </p:txBody>
      </p:sp>
      <p:pic>
        <p:nvPicPr>
          <p:cNvPr id="2" name="Immagine 1" descr="Immagine che contiene schermata, testo, software, Pagina Web&#10;&#10;Il contenuto generato dall'IA potrebbe non essere corretto.">
            <a:extLst>
              <a:ext uri="{FF2B5EF4-FFF2-40B4-BE49-F238E27FC236}">
                <a16:creationId xmlns:a16="http://schemas.microsoft.com/office/drawing/2014/main" id="{FFAE3523-2BD2-2226-022F-E651C453FA1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70808" y="2420888"/>
            <a:ext cx="9112231" cy="2448272"/>
          </a:xfrm>
          <a:prstGeom prst="rect">
            <a:avLst/>
          </a:prstGeom>
        </p:spPr>
      </p:pic>
    </p:spTree>
    <p:extLst>
      <p:ext uri="{BB962C8B-B14F-4D97-AF65-F5344CB8AC3E}">
        <p14:creationId xmlns:p14="http://schemas.microsoft.com/office/powerpoint/2010/main" val="8050381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181240-49E7-ACDA-9266-9EC2E2A3DC27}"/>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7714C870-DE12-C3A0-67A7-D239190A7540}"/>
              </a:ext>
            </a:extLst>
          </p:cNvPr>
          <p:cNvSpPr>
            <a:spLocks noGrp="1"/>
          </p:cNvSpPr>
          <p:nvPr>
            <p:ph type="title"/>
          </p:nvPr>
        </p:nvSpPr>
        <p:spPr>
          <a:xfrm>
            <a:off x="1524000" y="485800"/>
            <a:ext cx="9144000" cy="1143000"/>
          </a:xfrm>
        </p:spPr>
        <p:txBody>
          <a:bodyPr rtlCol="0"/>
          <a:lstStyle/>
          <a:p>
            <a:pPr rtl="0"/>
            <a:r>
              <a:rPr lang="it-IT" dirty="0"/>
              <a:t>Java-Testing con </a:t>
            </a:r>
            <a:r>
              <a:rPr lang="it-IT" dirty="0" err="1"/>
              <a:t>JUnit</a:t>
            </a:r>
            <a:endParaRPr lang="it-IT" dirty="0"/>
          </a:p>
        </p:txBody>
      </p:sp>
      <p:sp>
        <p:nvSpPr>
          <p:cNvPr id="14" name="Segnaposto contenuto 13">
            <a:extLst>
              <a:ext uri="{FF2B5EF4-FFF2-40B4-BE49-F238E27FC236}">
                <a16:creationId xmlns:a16="http://schemas.microsoft.com/office/drawing/2014/main" id="{2027ECCE-EB59-7661-E84C-EC5B0A2EE3AD}"/>
              </a:ext>
            </a:extLst>
          </p:cNvPr>
          <p:cNvSpPr>
            <a:spLocks noGrp="1"/>
          </p:cNvSpPr>
          <p:nvPr>
            <p:ph idx="1"/>
          </p:nvPr>
        </p:nvSpPr>
        <p:spPr>
          <a:xfrm>
            <a:off x="1524000" y="1828800"/>
            <a:ext cx="9324528" cy="448072"/>
          </a:xfrm>
        </p:spPr>
        <p:txBody>
          <a:bodyPr rtlCol="0">
            <a:normAutofit/>
          </a:bodyPr>
          <a:lstStyle/>
          <a:p>
            <a:r>
              <a:rPr lang="it-IT" b="1" dirty="0"/>
              <a:t>Scansione copertura MCDC</a:t>
            </a:r>
          </a:p>
        </p:txBody>
      </p:sp>
      <p:pic>
        <p:nvPicPr>
          <p:cNvPr id="3" name="Immagine 2" descr="Immagine che contiene schermata, testo, software, Pagina Web&#10;&#10;Il contenuto generato dall'IA potrebbe non essere corretto.">
            <a:extLst>
              <a:ext uri="{FF2B5EF4-FFF2-40B4-BE49-F238E27FC236}">
                <a16:creationId xmlns:a16="http://schemas.microsoft.com/office/drawing/2014/main" id="{AC63D623-3BD4-531A-06EA-45F5EBB910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70808" y="2420888"/>
            <a:ext cx="9281462" cy="2448272"/>
          </a:xfrm>
          <a:prstGeom prst="rect">
            <a:avLst/>
          </a:prstGeom>
        </p:spPr>
      </p:pic>
    </p:spTree>
    <p:extLst>
      <p:ext uri="{BB962C8B-B14F-4D97-AF65-F5344CB8AC3E}">
        <p14:creationId xmlns:p14="http://schemas.microsoft.com/office/powerpoint/2010/main" val="14797893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9DECA4-F523-EE69-9043-BC678BF30D05}"/>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C590CBF0-5453-8ECF-9207-D5EBFE9CE460}"/>
              </a:ext>
            </a:extLst>
          </p:cNvPr>
          <p:cNvSpPr>
            <a:spLocks noGrp="1"/>
          </p:cNvSpPr>
          <p:nvPr>
            <p:ph type="title"/>
          </p:nvPr>
        </p:nvSpPr>
        <p:spPr>
          <a:xfrm>
            <a:off x="1524000" y="485800"/>
            <a:ext cx="9144000" cy="1143000"/>
          </a:xfrm>
        </p:spPr>
        <p:txBody>
          <a:bodyPr rtlCol="0"/>
          <a:lstStyle/>
          <a:p>
            <a:pPr rtl="0"/>
            <a:r>
              <a:rPr lang="it-IT" dirty="0"/>
              <a:t>Java-Analisi statica del codice</a:t>
            </a:r>
          </a:p>
        </p:txBody>
      </p:sp>
      <p:sp>
        <p:nvSpPr>
          <p:cNvPr id="14" name="Segnaposto contenuto 13">
            <a:extLst>
              <a:ext uri="{FF2B5EF4-FFF2-40B4-BE49-F238E27FC236}">
                <a16:creationId xmlns:a16="http://schemas.microsoft.com/office/drawing/2014/main" id="{857E6F07-361A-CA54-AFDD-98DD18511F01}"/>
              </a:ext>
            </a:extLst>
          </p:cNvPr>
          <p:cNvSpPr>
            <a:spLocks noGrp="1"/>
          </p:cNvSpPr>
          <p:nvPr>
            <p:ph idx="1"/>
          </p:nvPr>
        </p:nvSpPr>
        <p:spPr/>
        <p:txBody>
          <a:bodyPr rtlCol="0">
            <a:normAutofit/>
          </a:bodyPr>
          <a:lstStyle/>
          <a:p>
            <a:r>
              <a:rPr lang="it-IT" dirty="0"/>
              <a:t>La qualità del codice è stata analizzata attraverso l’impiego di strumenti di </a:t>
            </a:r>
            <a:r>
              <a:rPr lang="it-IT" b="1" i="1" dirty="0"/>
              <a:t>analisi statica</a:t>
            </a:r>
            <a:r>
              <a:rPr lang="it-IT" dirty="0"/>
              <a:t>:</a:t>
            </a:r>
            <a:r>
              <a:rPr lang="it-IT" b="1" i="1" dirty="0"/>
              <a:t> Stan4J</a:t>
            </a:r>
            <a:r>
              <a:rPr lang="it-IT" dirty="0"/>
              <a:t>, </a:t>
            </a:r>
            <a:r>
              <a:rPr lang="it-IT" b="1" i="1" dirty="0" err="1"/>
              <a:t>SonarQube</a:t>
            </a:r>
            <a:r>
              <a:rPr lang="it-IT" dirty="0"/>
              <a:t> e </a:t>
            </a:r>
            <a:r>
              <a:rPr lang="it-IT" b="1" i="1" dirty="0"/>
              <a:t>PMD</a:t>
            </a:r>
            <a:r>
              <a:rPr lang="it-IT" dirty="0"/>
              <a:t>, al fine di individuare eventuali errori, vulnerabilità e </a:t>
            </a:r>
            <a:r>
              <a:rPr lang="it-IT" dirty="0" err="1"/>
              <a:t>bad</a:t>
            </a:r>
            <a:r>
              <a:rPr lang="it-IT" dirty="0"/>
              <a:t> practices. Una volta terminata l’analisi, sono state intraprese diverse azioni correttive per migliorare la qualità complessiva del codice, rendendolo più robusto, leggibile e </a:t>
            </a:r>
            <a:r>
              <a:rPr lang="it-IT" dirty="0" err="1"/>
              <a:t>manutenibile</a:t>
            </a:r>
            <a:r>
              <a:rPr lang="it-IT" dirty="0"/>
              <a:t>.</a:t>
            </a:r>
          </a:p>
          <a:p>
            <a:r>
              <a:rPr lang="it-IT" i="1" dirty="0" err="1"/>
              <a:t>SonarQube</a:t>
            </a:r>
            <a:r>
              <a:rPr lang="it-IT" dirty="0"/>
              <a:t> è un tool per l'analisi statica del codice, utilizzato per individuare bug, vulnerabilità di sicurezza e </a:t>
            </a:r>
            <a:r>
              <a:rPr lang="it-IT" dirty="0" err="1"/>
              <a:t>bad</a:t>
            </a:r>
            <a:r>
              <a:rPr lang="it-IT" dirty="0"/>
              <a:t> practices all'interno di un progetto software, permettendo così allo sviluppatore di intervenire per migliorare la qualità del proprio lavoro.</a:t>
            </a:r>
          </a:p>
          <a:p>
            <a:r>
              <a:rPr lang="it-IT" dirty="0"/>
              <a:t>Inizialmente l’intero progetto Java è stato sottoposto ad analisi tramite </a:t>
            </a:r>
            <a:r>
              <a:rPr lang="it-IT" dirty="0" err="1"/>
              <a:t>SonarQube</a:t>
            </a:r>
            <a:r>
              <a:rPr lang="it-IT" dirty="0"/>
              <a:t> ed il tool ha evidenziato molti warning, possibili miglioramenti del codice e diverse potenziali problematiche.</a:t>
            </a:r>
          </a:p>
        </p:txBody>
      </p:sp>
    </p:spTree>
    <p:extLst>
      <p:ext uri="{BB962C8B-B14F-4D97-AF65-F5344CB8AC3E}">
        <p14:creationId xmlns:p14="http://schemas.microsoft.com/office/powerpoint/2010/main" val="36417797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3A7AF0-442F-88B8-60C1-0F7A940AF1CE}"/>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B0D20175-B514-15CD-88D4-600763395C6D}"/>
              </a:ext>
            </a:extLst>
          </p:cNvPr>
          <p:cNvSpPr>
            <a:spLocks noGrp="1"/>
          </p:cNvSpPr>
          <p:nvPr>
            <p:ph type="title"/>
          </p:nvPr>
        </p:nvSpPr>
        <p:spPr/>
        <p:txBody>
          <a:bodyPr rtlCol="0"/>
          <a:lstStyle/>
          <a:p>
            <a:pPr rtl="0"/>
            <a:r>
              <a:rPr lang="it-IT" dirty="0"/>
              <a:t>Requisiti funzionali</a:t>
            </a:r>
          </a:p>
        </p:txBody>
      </p:sp>
      <p:sp>
        <p:nvSpPr>
          <p:cNvPr id="14" name="Segnaposto contenuto 13">
            <a:extLst>
              <a:ext uri="{FF2B5EF4-FFF2-40B4-BE49-F238E27FC236}">
                <a16:creationId xmlns:a16="http://schemas.microsoft.com/office/drawing/2014/main" id="{334227BD-6E8A-77E6-20E9-742909A5515C}"/>
              </a:ext>
            </a:extLst>
          </p:cNvPr>
          <p:cNvSpPr>
            <a:spLocks noGrp="1"/>
          </p:cNvSpPr>
          <p:nvPr>
            <p:ph idx="1"/>
          </p:nvPr>
        </p:nvSpPr>
        <p:spPr/>
        <p:txBody>
          <a:bodyPr rtlCol="0"/>
          <a:lstStyle/>
          <a:p>
            <a:r>
              <a:rPr lang="it-IT" b="1" dirty="0"/>
              <a:t>1. Procedura di avvio della stampante:</a:t>
            </a:r>
            <a:r>
              <a:rPr lang="it-IT" dirty="0"/>
              <a:t> La stampante deve poter essere accesa mediante un apposito pulsante di accensione (On/Off). Durante la fase di avvio, il sistema esegue una serie di controlli hardware e software per verificare il corretto funzionamento del dispositivo.</a:t>
            </a:r>
          </a:p>
          <a:p>
            <a:pPr lvl="0"/>
            <a:r>
              <a:rPr lang="it-IT" dirty="0"/>
              <a:t>In caso di esito positivo dei controlli, la stampante procede richiedendo l'autenticazione dell'utente.</a:t>
            </a:r>
          </a:p>
          <a:p>
            <a:pPr lvl="0"/>
            <a:r>
              <a:rPr lang="it-IT" dirty="0"/>
              <a:t>In caso di esito negativo, il dispositivo entra in modalità </a:t>
            </a:r>
            <a:r>
              <a:rPr lang="it-IT" i="1" dirty="0"/>
              <a:t>fuori servizio</a:t>
            </a:r>
            <a:r>
              <a:rPr lang="it-IT" dirty="0"/>
              <a:t> e richiede l’intervento di un tecnico qualificato per la diagnosi e la risoluzione del guasto.</a:t>
            </a:r>
          </a:p>
        </p:txBody>
      </p:sp>
    </p:spTree>
    <p:extLst>
      <p:ext uri="{BB962C8B-B14F-4D97-AF65-F5344CB8AC3E}">
        <p14:creationId xmlns:p14="http://schemas.microsoft.com/office/powerpoint/2010/main" val="6886427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24C9E8-78C7-A95C-434D-07A798F2A8A1}"/>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032A023E-D449-BE09-16F6-47BDDA4FDA83}"/>
              </a:ext>
            </a:extLst>
          </p:cNvPr>
          <p:cNvSpPr>
            <a:spLocks noGrp="1"/>
          </p:cNvSpPr>
          <p:nvPr>
            <p:ph type="title"/>
          </p:nvPr>
        </p:nvSpPr>
        <p:spPr>
          <a:xfrm>
            <a:off x="1524000" y="671142"/>
            <a:ext cx="9144000" cy="720080"/>
          </a:xfrm>
        </p:spPr>
        <p:txBody>
          <a:bodyPr rtlCol="0"/>
          <a:lstStyle/>
          <a:p>
            <a:pPr rtl="0"/>
            <a:r>
              <a:rPr lang="it-IT" dirty="0"/>
              <a:t>Java-Analisi statica del codice</a:t>
            </a:r>
          </a:p>
        </p:txBody>
      </p:sp>
      <p:sp>
        <p:nvSpPr>
          <p:cNvPr id="14" name="Segnaposto contenuto 13">
            <a:extLst>
              <a:ext uri="{FF2B5EF4-FFF2-40B4-BE49-F238E27FC236}">
                <a16:creationId xmlns:a16="http://schemas.microsoft.com/office/drawing/2014/main" id="{3EA2FC03-3E08-0F7D-1709-18D5E4123C50}"/>
              </a:ext>
            </a:extLst>
          </p:cNvPr>
          <p:cNvSpPr>
            <a:spLocks noGrp="1"/>
          </p:cNvSpPr>
          <p:nvPr>
            <p:ph idx="1"/>
          </p:nvPr>
        </p:nvSpPr>
        <p:spPr>
          <a:xfrm>
            <a:off x="1524000" y="1601083"/>
            <a:ext cx="8964488" cy="448072"/>
          </a:xfrm>
        </p:spPr>
        <p:txBody>
          <a:bodyPr rtlCol="0">
            <a:normAutofit/>
          </a:bodyPr>
          <a:lstStyle/>
          <a:p>
            <a:r>
              <a:rPr lang="it-IT" b="1" dirty="0"/>
              <a:t>Warning iniziali segnalati da </a:t>
            </a:r>
            <a:r>
              <a:rPr lang="it-IT" b="1" dirty="0" err="1"/>
              <a:t>SonarQube</a:t>
            </a:r>
            <a:endParaRPr lang="it-IT" b="1" dirty="0"/>
          </a:p>
        </p:txBody>
      </p:sp>
      <p:pic>
        <p:nvPicPr>
          <p:cNvPr id="2" name="Immagine 1" descr="Immagine che contiene testo, software, Pagina Web, Sito Web&#10;&#10;Il contenuto generato dall'IA potrebbe non essere corretto.">
            <a:extLst>
              <a:ext uri="{FF2B5EF4-FFF2-40B4-BE49-F238E27FC236}">
                <a16:creationId xmlns:a16="http://schemas.microsoft.com/office/drawing/2014/main" id="{A9097712-063E-41B6-327A-222430B68C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39305" y="2049155"/>
            <a:ext cx="7560840" cy="4221780"/>
          </a:xfrm>
          <a:prstGeom prst="rect">
            <a:avLst/>
          </a:prstGeom>
        </p:spPr>
      </p:pic>
    </p:spTree>
    <p:extLst>
      <p:ext uri="{BB962C8B-B14F-4D97-AF65-F5344CB8AC3E}">
        <p14:creationId xmlns:p14="http://schemas.microsoft.com/office/powerpoint/2010/main" val="1536175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7779E4-9FD6-480F-9016-6E93D710FED3}"/>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61D56BAD-C489-C417-8B24-37AA27ED3DA6}"/>
              </a:ext>
            </a:extLst>
          </p:cNvPr>
          <p:cNvSpPr>
            <a:spLocks noGrp="1"/>
          </p:cNvSpPr>
          <p:nvPr>
            <p:ph type="title"/>
          </p:nvPr>
        </p:nvSpPr>
        <p:spPr>
          <a:xfrm>
            <a:off x="1524000" y="485800"/>
            <a:ext cx="9144000" cy="1143000"/>
          </a:xfrm>
        </p:spPr>
        <p:txBody>
          <a:bodyPr rtlCol="0"/>
          <a:lstStyle/>
          <a:p>
            <a:pPr rtl="0"/>
            <a:r>
              <a:rPr lang="it-IT" dirty="0"/>
              <a:t>Java-Analisi statica del codice</a:t>
            </a:r>
          </a:p>
        </p:txBody>
      </p:sp>
      <p:sp>
        <p:nvSpPr>
          <p:cNvPr id="14" name="Segnaposto contenuto 13">
            <a:extLst>
              <a:ext uri="{FF2B5EF4-FFF2-40B4-BE49-F238E27FC236}">
                <a16:creationId xmlns:a16="http://schemas.microsoft.com/office/drawing/2014/main" id="{9995869E-F313-B150-0781-7799CF320FF5}"/>
              </a:ext>
            </a:extLst>
          </p:cNvPr>
          <p:cNvSpPr>
            <a:spLocks noGrp="1"/>
          </p:cNvSpPr>
          <p:nvPr>
            <p:ph idx="1"/>
          </p:nvPr>
        </p:nvSpPr>
        <p:spPr/>
        <p:txBody>
          <a:bodyPr rtlCol="0">
            <a:normAutofit/>
          </a:bodyPr>
          <a:lstStyle/>
          <a:p>
            <a:r>
              <a:rPr lang="it-IT" dirty="0"/>
              <a:t>A seguito dell’analisi condotta, sono state apportate diverse modifiche correttive per risolvere i problemi segnalati dal tool. In particolare:</a:t>
            </a:r>
          </a:p>
          <a:p>
            <a:pPr marL="708660" lvl="1" indent="-342900">
              <a:buFont typeface="+mj-lt"/>
              <a:buAutoNum type="arabicPeriod"/>
            </a:pPr>
            <a:r>
              <a:rPr lang="it-IT" dirty="0"/>
              <a:t>È stato introdotto un </a:t>
            </a:r>
            <a:r>
              <a:rPr lang="it-IT" dirty="0" err="1"/>
              <a:t>logger</a:t>
            </a:r>
            <a:r>
              <a:rPr lang="it-IT" dirty="0"/>
              <a:t> dedicato in sostituzione dell’uso di </a:t>
            </a:r>
            <a:r>
              <a:rPr lang="it-IT" dirty="0" err="1"/>
              <a:t>System.out.println</a:t>
            </a:r>
            <a:r>
              <a:rPr lang="it-IT" dirty="0"/>
              <a:t>().</a:t>
            </a:r>
          </a:p>
          <a:p>
            <a:pPr marL="708660" lvl="1" indent="-342900">
              <a:buFont typeface="+mj-lt"/>
              <a:buAutoNum type="arabicPeriod"/>
            </a:pPr>
            <a:r>
              <a:rPr lang="it-IT" dirty="0"/>
              <a:t>Sono stati rimossi tutti gli import inutilizzati.</a:t>
            </a:r>
          </a:p>
          <a:p>
            <a:pPr marL="708660" lvl="1" indent="-342900">
              <a:buFont typeface="+mj-lt"/>
              <a:buAutoNum type="arabicPeriod"/>
            </a:pPr>
            <a:r>
              <a:rPr lang="it-IT" dirty="0"/>
              <a:t>Sono stati eliminati </a:t>
            </a:r>
            <a:r>
              <a:rPr lang="it-IT" dirty="0" err="1"/>
              <a:t>return</a:t>
            </a:r>
            <a:r>
              <a:rPr lang="it-IT" dirty="0"/>
              <a:t> booleani ridondanti, sostituendoli con espressioni più concise.</a:t>
            </a:r>
          </a:p>
          <a:p>
            <a:pPr marL="708660" lvl="1" indent="-342900">
              <a:buFont typeface="+mj-lt"/>
              <a:buAutoNum type="arabicPeriod"/>
            </a:pPr>
            <a:r>
              <a:rPr lang="it-IT" dirty="0"/>
              <a:t>È stato aggiunto il blocco default nei costrutti switch in cui mancava.</a:t>
            </a:r>
          </a:p>
          <a:p>
            <a:pPr marL="708660" lvl="1" indent="-342900">
              <a:buFont typeface="+mj-lt"/>
              <a:buAutoNum type="arabicPeriod"/>
            </a:pPr>
            <a:r>
              <a:rPr lang="it-IT" dirty="0"/>
              <a:t>Stringhe duplicate nelle stampe sono state sostituite da costanti </a:t>
            </a:r>
            <a:r>
              <a:rPr lang="it-IT" dirty="0" err="1"/>
              <a:t>static</a:t>
            </a:r>
            <a:r>
              <a:rPr lang="it-IT" dirty="0"/>
              <a:t> </a:t>
            </a:r>
            <a:r>
              <a:rPr lang="it-IT" dirty="0" err="1"/>
              <a:t>final</a:t>
            </a:r>
            <a:r>
              <a:rPr lang="it-IT" dirty="0"/>
              <a:t>.</a:t>
            </a:r>
          </a:p>
          <a:p>
            <a:pPr marL="708660" lvl="1" indent="-342900">
              <a:buFont typeface="+mj-lt"/>
              <a:buAutoNum type="arabicPeriod"/>
            </a:pPr>
            <a:r>
              <a:rPr lang="it-IT" dirty="0"/>
              <a:t>Un costrutto switch è stato rimpiazzato con un </a:t>
            </a:r>
            <a:r>
              <a:rPr lang="it-IT" dirty="0" err="1"/>
              <a:t>if</a:t>
            </a:r>
            <a:r>
              <a:rPr lang="it-IT" dirty="0"/>
              <a:t> per rendere il flusso di controllo più chiaro.</a:t>
            </a:r>
          </a:p>
          <a:p>
            <a:pPr marL="708660" lvl="1" indent="-342900">
              <a:buFont typeface="+mj-lt"/>
              <a:buAutoNum type="arabicPeriod"/>
            </a:pPr>
            <a:r>
              <a:rPr lang="it-IT" dirty="0"/>
              <a:t>Sono stati migliorati i metodi dedicati alla ricerca degli utenti, rendendoli più snelli e leggibili.</a:t>
            </a:r>
          </a:p>
        </p:txBody>
      </p:sp>
    </p:spTree>
    <p:extLst>
      <p:ext uri="{BB962C8B-B14F-4D97-AF65-F5344CB8AC3E}">
        <p14:creationId xmlns:p14="http://schemas.microsoft.com/office/powerpoint/2010/main" val="24354360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9B4522-A7B2-F776-CD14-82624302422E}"/>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4E306044-36B0-090D-F1F8-7861CDD4E2FC}"/>
              </a:ext>
            </a:extLst>
          </p:cNvPr>
          <p:cNvSpPr>
            <a:spLocks noGrp="1"/>
          </p:cNvSpPr>
          <p:nvPr>
            <p:ph type="title"/>
          </p:nvPr>
        </p:nvSpPr>
        <p:spPr>
          <a:xfrm>
            <a:off x="1524000" y="568660"/>
            <a:ext cx="9144000" cy="648072"/>
          </a:xfrm>
        </p:spPr>
        <p:txBody>
          <a:bodyPr rtlCol="0"/>
          <a:lstStyle/>
          <a:p>
            <a:pPr rtl="0"/>
            <a:r>
              <a:rPr lang="it-IT" dirty="0"/>
              <a:t>Java-Analisi statica del codice</a:t>
            </a:r>
          </a:p>
        </p:txBody>
      </p:sp>
      <p:sp>
        <p:nvSpPr>
          <p:cNvPr id="14" name="Segnaposto contenuto 13">
            <a:extLst>
              <a:ext uri="{FF2B5EF4-FFF2-40B4-BE49-F238E27FC236}">
                <a16:creationId xmlns:a16="http://schemas.microsoft.com/office/drawing/2014/main" id="{6EC5CA0F-D8B3-E0E2-F7A2-5A9A62BA800E}"/>
              </a:ext>
            </a:extLst>
          </p:cNvPr>
          <p:cNvSpPr>
            <a:spLocks noGrp="1"/>
          </p:cNvSpPr>
          <p:nvPr>
            <p:ph idx="1"/>
          </p:nvPr>
        </p:nvSpPr>
        <p:spPr>
          <a:xfrm>
            <a:off x="621657" y="1486762"/>
            <a:ext cx="9144000" cy="648072"/>
          </a:xfrm>
        </p:spPr>
        <p:txBody>
          <a:bodyPr rtlCol="0">
            <a:normAutofit/>
          </a:bodyPr>
          <a:lstStyle/>
          <a:p>
            <a:r>
              <a:rPr lang="it-IT" sz="2400" b="1" dirty="0"/>
              <a:t>Metodi ricerca utente prima </a:t>
            </a:r>
            <a:r>
              <a:rPr lang="it-IT" sz="2400" b="1" dirty="0" err="1"/>
              <a:t>Refactoring</a:t>
            </a:r>
            <a:endParaRPr lang="it-IT" sz="2400" b="1" dirty="0"/>
          </a:p>
        </p:txBody>
      </p:sp>
      <p:pic>
        <p:nvPicPr>
          <p:cNvPr id="2" name="Immagine 1" descr="Immagine che contiene testo, Carattere, schermata&#10;&#10;Il contenuto generato dall'IA potrebbe non essere corretto.">
            <a:extLst>
              <a:ext uri="{FF2B5EF4-FFF2-40B4-BE49-F238E27FC236}">
                <a16:creationId xmlns:a16="http://schemas.microsoft.com/office/drawing/2014/main" id="{D0DEC50A-B46E-E650-9F9C-5AC7850FD02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9282" y="2348880"/>
            <a:ext cx="5184576" cy="2567901"/>
          </a:xfrm>
          <a:prstGeom prst="rect">
            <a:avLst/>
          </a:prstGeom>
        </p:spPr>
      </p:pic>
      <p:pic>
        <p:nvPicPr>
          <p:cNvPr id="3" name="Immagine 2" descr="Immagine che contiene testo, schermata, Carattere, linea&#10;&#10;Il contenuto generato dall'IA potrebbe non essere corretto.">
            <a:extLst>
              <a:ext uri="{FF2B5EF4-FFF2-40B4-BE49-F238E27FC236}">
                <a16:creationId xmlns:a16="http://schemas.microsoft.com/office/drawing/2014/main" id="{86B8D669-89FC-2729-02E4-35A62193905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2348880"/>
            <a:ext cx="5555184" cy="2567901"/>
          </a:xfrm>
          <a:prstGeom prst="rect">
            <a:avLst/>
          </a:prstGeom>
        </p:spPr>
      </p:pic>
    </p:spTree>
    <p:extLst>
      <p:ext uri="{BB962C8B-B14F-4D97-AF65-F5344CB8AC3E}">
        <p14:creationId xmlns:p14="http://schemas.microsoft.com/office/powerpoint/2010/main" val="25667411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69F699-E5AB-266A-CB73-0BA4EF06F6C0}"/>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AF9CBE57-88F9-C816-9083-1B5BC5627183}"/>
              </a:ext>
            </a:extLst>
          </p:cNvPr>
          <p:cNvSpPr>
            <a:spLocks noGrp="1"/>
          </p:cNvSpPr>
          <p:nvPr>
            <p:ph type="title"/>
          </p:nvPr>
        </p:nvSpPr>
        <p:spPr>
          <a:xfrm>
            <a:off x="1524000" y="568660"/>
            <a:ext cx="9144000" cy="648072"/>
          </a:xfrm>
        </p:spPr>
        <p:txBody>
          <a:bodyPr rtlCol="0"/>
          <a:lstStyle/>
          <a:p>
            <a:pPr rtl="0"/>
            <a:r>
              <a:rPr lang="it-IT" dirty="0"/>
              <a:t>Java-Analisi statica del codice</a:t>
            </a:r>
          </a:p>
        </p:txBody>
      </p:sp>
      <p:sp>
        <p:nvSpPr>
          <p:cNvPr id="14" name="Segnaposto contenuto 13">
            <a:extLst>
              <a:ext uri="{FF2B5EF4-FFF2-40B4-BE49-F238E27FC236}">
                <a16:creationId xmlns:a16="http://schemas.microsoft.com/office/drawing/2014/main" id="{12F8AF4F-43AF-E944-4FDB-CE9BF1C96E48}"/>
              </a:ext>
            </a:extLst>
          </p:cNvPr>
          <p:cNvSpPr>
            <a:spLocks noGrp="1"/>
          </p:cNvSpPr>
          <p:nvPr>
            <p:ph idx="1"/>
          </p:nvPr>
        </p:nvSpPr>
        <p:spPr>
          <a:xfrm>
            <a:off x="621657" y="1486762"/>
            <a:ext cx="9144000" cy="648072"/>
          </a:xfrm>
        </p:spPr>
        <p:txBody>
          <a:bodyPr rtlCol="0">
            <a:normAutofit/>
          </a:bodyPr>
          <a:lstStyle/>
          <a:p>
            <a:r>
              <a:rPr lang="it-IT" sz="2400" b="1" dirty="0"/>
              <a:t>Metodi ricerca utente dopo </a:t>
            </a:r>
            <a:r>
              <a:rPr lang="it-IT" sz="2400" b="1" dirty="0" err="1"/>
              <a:t>Refactoring</a:t>
            </a:r>
            <a:endParaRPr lang="it-IT" sz="2400" b="1" dirty="0"/>
          </a:p>
        </p:txBody>
      </p:sp>
      <p:pic>
        <p:nvPicPr>
          <p:cNvPr id="4" name="Immagine 3" descr="Immagine che contiene testo, schermata, Carattere, linea&#10;&#10;Il contenuto generato dall'IA potrebbe non essere corretto.">
            <a:extLst>
              <a:ext uri="{FF2B5EF4-FFF2-40B4-BE49-F238E27FC236}">
                <a16:creationId xmlns:a16="http://schemas.microsoft.com/office/drawing/2014/main" id="{09507D7B-368A-BE03-42C1-B2F0089C5A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2412" y="2034322"/>
            <a:ext cx="6042774" cy="1750869"/>
          </a:xfrm>
          <a:prstGeom prst="rect">
            <a:avLst/>
          </a:prstGeom>
        </p:spPr>
      </p:pic>
      <p:pic>
        <p:nvPicPr>
          <p:cNvPr id="5" name="Immagine 4" descr="Immagine che contiene testo, schermata, Carattere, linea&#10;&#10;Il contenuto generato dall'IA potrebbe non essere corretto.">
            <a:extLst>
              <a:ext uri="{FF2B5EF4-FFF2-40B4-BE49-F238E27FC236}">
                <a16:creationId xmlns:a16="http://schemas.microsoft.com/office/drawing/2014/main" id="{9C30C2E3-DE2C-8B4E-55A5-1748117FA4D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72412" y="3933056"/>
            <a:ext cx="6042774" cy="2356284"/>
          </a:xfrm>
          <a:prstGeom prst="rect">
            <a:avLst/>
          </a:prstGeom>
        </p:spPr>
      </p:pic>
    </p:spTree>
    <p:extLst>
      <p:ext uri="{BB962C8B-B14F-4D97-AF65-F5344CB8AC3E}">
        <p14:creationId xmlns:p14="http://schemas.microsoft.com/office/powerpoint/2010/main" val="29766331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A4F6A8-E265-6D67-F8E9-7C35FE2E299F}"/>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47B0C353-BD9A-7922-A38B-E0B208268942}"/>
              </a:ext>
            </a:extLst>
          </p:cNvPr>
          <p:cNvSpPr>
            <a:spLocks noGrp="1"/>
          </p:cNvSpPr>
          <p:nvPr>
            <p:ph type="title"/>
          </p:nvPr>
        </p:nvSpPr>
        <p:spPr>
          <a:xfrm>
            <a:off x="1524000" y="671142"/>
            <a:ext cx="9144000" cy="720080"/>
          </a:xfrm>
        </p:spPr>
        <p:txBody>
          <a:bodyPr rtlCol="0"/>
          <a:lstStyle/>
          <a:p>
            <a:pPr rtl="0"/>
            <a:r>
              <a:rPr lang="it-IT" dirty="0"/>
              <a:t>Java-Analisi statica del codice</a:t>
            </a:r>
          </a:p>
        </p:txBody>
      </p:sp>
      <p:sp>
        <p:nvSpPr>
          <p:cNvPr id="14" name="Segnaposto contenuto 13">
            <a:extLst>
              <a:ext uri="{FF2B5EF4-FFF2-40B4-BE49-F238E27FC236}">
                <a16:creationId xmlns:a16="http://schemas.microsoft.com/office/drawing/2014/main" id="{170EB119-9F5F-3D7C-B8D2-B356D37D637F}"/>
              </a:ext>
            </a:extLst>
          </p:cNvPr>
          <p:cNvSpPr>
            <a:spLocks noGrp="1"/>
          </p:cNvSpPr>
          <p:nvPr>
            <p:ph idx="1"/>
          </p:nvPr>
        </p:nvSpPr>
        <p:spPr>
          <a:xfrm>
            <a:off x="1524000" y="1601083"/>
            <a:ext cx="8964488" cy="448072"/>
          </a:xfrm>
        </p:spPr>
        <p:txBody>
          <a:bodyPr rtlCol="0">
            <a:normAutofit/>
          </a:bodyPr>
          <a:lstStyle/>
          <a:p>
            <a:r>
              <a:rPr lang="it-IT" b="1" dirty="0"/>
              <a:t>Warning finali dopo le correzioni segnalati da </a:t>
            </a:r>
            <a:r>
              <a:rPr lang="it-IT" b="1" dirty="0" err="1"/>
              <a:t>SonarQube</a:t>
            </a:r>
            <a:endParaRPr lang="it-IT" b="1" dirty="0"/>
          </a:p>
        </p:txBody>
      </p:sp>
      <p:pic>
        <p:nvPicPr>
          <p:cNvPr id="3" name="Immagine 2" descr="Immagine che contiene testo, schermata, software, Pagina Web&#10;&#10;Il contenuto generato dall'IA potrebbe non essere corretto.">
            <a:extLst>
              <a:ext uri="{FF2B5EF4-FFF2-40B4-BE49-F238E27FC236}">
                <a16:creationId xmlns:a16="http://schemas.microsoft.com/office/drawing/2014/main" id="{43F5CF23-FE9A-EB3F-8A26-5EE02B2D65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39304" y="2055165"/>
            <a:ext cx="7453040" cy="4425024"/>
          </a:xfrm>
          <a:prstGeom prst="rect">
            <a:avLst/>
          </a:prstGeom>
        </p:spPr>
      </p:pic>
    </p:spTree>
    <p:extLst>
      <p:ext uri="{BB962C8B-B14F-4D97-AF65-F5344CB8AC3E}">
        <p14:creationId xmlns:p14="http://schemas.microsoft.com/office/powerpoint/2010/main" val="24373275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6BCC34-B271-8785-1288-158EA7259D56}"/>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FC2A0C10-4E47-722F-A53C-7065CD732004}"/>
              </a:ext>
            </a:extLst>
          </p:cNvPr>
          <p:cNvSpPr>
            <a:spLocks noGrp="1"/>
          </p:cNvSpPr>
          <p:nvPr>
            <p:ph type="title"/>
          </p:nvPr>
        </p:nvSpPr>
        <p:spPr>
          <a:xfrm>
            <a:off x="1524000" y="671142"/>
            <a:ext cx="9144000" cy="720080"/>
          </a:xfrm>
        </p:spPr>
        <p:txBody>
          <a:bodyPr rtlCol="0"/>
          <a:lstStyle/>
          <a:p>
            <a:pPr rtl="0"/>
            <a:r>
              <a:rPr lang="it-IT" dirty="0"/>
              <a:t>Java-Analisi statica del codice</a:t>
            </a:r>
          </a:p>
        </p:txBody>
      </p:sp>
      <p:sp>
        <p:nvSpPr>
          <p:cNvPr id="14" name="Segnaposto contenuto 13">
            <a:extLst>
              <a:ext uri="{FF2B5EF4-FFF2-40B4-BE49-F238E27FC236}">
                <a16:creationId xmlns:a16="http://schemas.microsoft.com/office/drawing/2014/main" id="{9DFD9E18-E03E-FF96-DB56-CB1333ACD73B}"/>
              </a:ext>
            </a:extLst>
          </p:cNvPr>
          <p:cNvSpPr>
            <a:spLocks noGrp="1"/>
          </p:cNvSpPr>
          <p:nvPr>
            <p:ph idx="1"/>
          </p:nvPr>
        </p:nvSpPr>
        <p:spPr>
          <a:xfrm>
            <a:off x="1524000" y="1601083"/>
            <a:ext cx="3419872" cy="387757"/>
          </a:xfrm>
        </p:spPr>
        <p:txBody>
          <a:bodyPr rtlCol="0">
            <a:normAutofit/>
          </a:bodyPr>
          <a:lstStyle/>
          <a:p>
            <a:r>
              <a:rPr lang="it-IT" b="1" dirty="0"/>
              <a:t>PMD – prima </a:t>
            </a:r>
            <a:r>
              <a:rPr lang="it-IT" b="1" dirty="0" err="1"/>
              <a:t>Refactoring</a:t>
            </a:r>
            <a:endParaRPr lang="it-IT" b="1" dirty="0"/>
          </a:p>
        </p:txBody>
      </p:sp>
      <p:pic>
        <p:nvPicPr>
          <p:cNvPr id="5" name="Immagine 4">
            <a:extLst>
              <a:ext uri="{FF2B5EF4-FFF2-40B4-BE49-F238E27FC236}">
                <a16:creationId xmlns:a16="http://schemas.microsoft.com/office/drawing/2014/main" id="{9DF1054E-0C4D-8754-7AFC-C459619398F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0" y="2060847"/>
            <a:ext cx="7452320" cy="4424596"/>
          </a:xfrm>
          <a:prstGeom prst="rect">
            <a:avLst/>
          </a:prstGeom>
        </p:spPr>
      </p:pic>
    </p:spTree>
    <p:extLst>
      <p:ext uri="{BB962C8B-B14F-4D97-AF65-F5344CB8AC3E}">
        <p14:creationId xmlns:p14="http://schemas.microsoft.com/office/powerpoint/2010/main" val="24402738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0E69E-FAC6-8F84-DC05-6865904D01BE}"/>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78C5281C-813E-D16D-CA43-F05BB44F3EB1}"/>
              </a:ext>
            </a:extLst>
          </p:cNvPr>
          <p:cNvSpPr>
            <a:spLocks noGrp="1"/>
          </p:cNvSpPr>
          <p:nvPr>
            <p:ph type="title"/>
          </p:nvPr>
        </p:nvSpPr>
        <p:spPr>
          <a:xfrm>
            <a:off x="1524000" y="671142"/>
            <a:ext cx="9144000" cy="720080"/>
          </a:xfrm>
        </p:spPr>
        <p:txBody>
          <a:bodyPr rtlCol="0"/>
          <a:lstStyle/>
          <a:p>
            <a:pPr rtl="0"/>
            <a:r>
              <a:rPr lang="it-IT" dirty="0"/>
              <a:t>Java-Analisi statica del codice</a:t>
            </a:r>
          </a:p>
        </p:txBody>
      </p:sp>
      <p:sp>
        <p:nvSpPr>
          <p:cNvPr id="14" name="Segnaposto contenuto 13">
            <a:extLst>
              <a:ext uri="{FF2B5EF4-FFF2-40B4-BE49-F238E27FC236}">
                <a16:creationId xmlns:a16="http://schemas.microsoft.com/office/drawing/2014/main" id="{71AFEAE1-110C-3A5A-1E6E-5D367103DFEF}"/>
              </a:ext>
            </a:extLst>
          </p:cNvPr>
          <p:cNvSpPr>
            <a:spLocks noGrp="1"/>
          </p:cNvSpPr>
          <p:nvPr>
            <p:ph idx="1"/>
          </p:nvPr>
        </p:nvSpPr>
        <p:spPr>
          <a:xfrm>
            <a:off x="1524000" y="1601083"/>
            <a:ext cx="3419872" cy="387757"/>
          </a:xfrm>
        </p:spPr>
        <p:txBody>
          <a:bodyPr rtlCol="0">
            <a:normAutofit/>
          </a:bodyPr>
          <a:lstStyle/>
          <a:p>
            <a:r>
              <a:rPr lang="it-IT" b="1" dirty="0"/>
              <a:t>PMD – dopo </a:t>
            </a:r>
            <a:r>
              <a:rPr lang="it-IT" b="1" dirty="0" err="1"/>
              <a:t>Refactoring</a:t>
            </a:r>
            <a:endParaRPr lang="it-IT" b="1" dirty="0"/>
          </a:p>
        </p:txBody>
      </p:sp>
      <p:pic>
        <p:nvPicPr>
          <p:cNvPr id="2" name="Immagine 1" descr="Immagine che contiene testo, schermata, software, linea&#10;&#10;Il contenuto generato dall'IA potrebbe non essere corretto.">
            <a:extLst>
              <a:ext uri="{FF2B5EF4-FFF2-40B4-BE49-F238E27FC236}">
                <a16:creationId xmlns:a16="http://schemas.microsoft.com/office/drawing/2014/main" id="{73E65BE7-FC7C-297F-E696-8F45BB8E90B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0" y="2083176"/>
            <a:ext cx="7451990" cy="4424400"/>
          </a:xfrm>
          <a:prstGeom prst="rect">
            <a:avLst/>
          </a:prstGeom>
        </p:spPr>
      </p:pic>
    </p:spTree>
    <p:extLst>
      <p:ext uri="{BB962C8B-B14F-4D97-AF65-F5344CB8AC3E}">
        <p14:creationId xmlns:p14="http://schemas.microsoft.com/office/powerpoint/2010/main" val="2084067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902CBD-D4C6-8AD3-74E8-1C2A67D6F0AD}"/>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18ED87C1-CD5D-F7B4-748D-06D5FD1E2448}"/>
              </a:ext>
            </a:extLst>
          </p:cNvPr>
          <p:cNvSpPr>
            <a:spLocks noGrp="1"/>
          </p:cNvSpPr>
          <p:nvPr>
            <p:ph type="title"/>
          </p:nvPr>
        </p:nvSpPr>
        <p:spPr/>
        <p:txBody>
          <a:bodyPr rtlCol="0"/>
          <a:lstStyle/>
          <a:p>
            <a:pPr rtl="0"/>
            <a:r>
              <a:rPr lang="it-IT" dirty="0"/>
              <a:t>Requisiti funzionali</a:t>
            </a:r>
          </a:p>
        </p:txBody>
      </p:sp>
      <p:sp>
        <p:nvSpPr>
          <p:cNvPr id="14" name="Segnaposto contenuto 13">
            <a:extLst>
              <a:ext uri="{FF2B5EF4-FFF2-40B4-BE49-F238E27FC236}">
                <a16:creationId xmlns:a16="http://schemas.microsoft.com/office/drawing/2014/main" id="{F3987037-3B04-D901-0E70-FA07BE4F185F}"/>
              </a:ext>
            </a:extLst>
          </p:cNvPr>
          <p:cNvSpPr>
            <a:spLocks noGrp="1"/>
          </p:cNvSpPr>
          <p:nvPr>
            <p:ph idx="1"/>
          </p:nvPr>
        </p:nvSpPr>
        <p:spPr/>
        <p:txBody>
          <a:bodyPr rtlCol="0"/>
          <a:lstStyle/>
          <a:p>
            <a:r>
              <a:rPr lang="it-IT" b="1" dirty="0"/>
              <a:t>2. Identificazione e autenticazione dell’utente:</a:t>
            </a:r>
            <a:r>
              <a:rPr lang="it-IT" dirty="0"/>
              <a:t> Al fine di garantire un utilizzo controllato e monitorato del dispositivo, è dunque previsto un meccanismo di autenticazione che consenta l’accesso esclusivamente agli utenti autorizzati.</a:t>
            </a:r>
            <a:br>
              <a:rPr lang="it-IT" dirty="0"/>
            </a:br>
            <a:r>
              <a:rPr lang="it-IT" dirty="0"/>
              <a:t>Nel dettaglio, all’utente viene richiesto di presentare il badge aziendale presso l’apposito lettore, seguito dall’inserimento del codice PIN personale.</a:t>
            </a:r>
          </a:p>
          <a:p>
            <a:pPr lvl="0"/>
            <a:r>
              <a:rPr lang="it-IT" dirty="0"/>
              <a:t>Se il tesserino presentato non risulta autorizzato, la procedura viene interrotta e all’utente viene richiesto di ripetere l’operazione con un badge valido.</a:t>
            </a:r>
          </a:p>
          <a:p>
            <a:pPr lvl="0"/>
            <a:r>
              <a:rPr lang="it-IT" dirty="0"/>
              <a:t>Se il tesserino è valido, il processo prosegue con l’inserimento del PIN:</a:t>
            </a:r>
          </a:p>
          <a:p>
            <a:pPr lvl="1"/>
            <a:r>
              <a:rPr lang="it-IT" dirty="0"/>
              <a:t>Se il PIN è corretto, l’utente può procedere ad utilizzare la stampante.</a:t>
            </a:r>
          </a:p>
          <a:p>
            <a:pPr lvl="1"/>
            <a:r>
              <a:rPr lang="it-IT" dirty="0"/>
              <a:t>In caso di PIN errato, la procedura viene annullata e l’utente dovrà ripetere l’intero processo di autenticazione, a partire dalla presentazione del tesserino.</a:t>
            </a:r>
          </a:p>
        </p:txBody>
      </p:sp>
    </p:spTree>
    <p:extLst>
      <p:ext uri="{BB962C8B-B14F-4D97-AF65-F5344CB8AC3E}">
        <p14:creationId xmlns:p14="http://schemas.microsoft.com/office/powerpoint/2010/main" val="2100618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5015A3-34E0-B974-3162-BDB32308E525}"/>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5A998EB1-C6C7-E06F-9BDE-2A0F8AD5125D}"/>
              </a:ext>
            </a:extLst>
          </p:cNvPr>
          <p:cNvSpPr>
            <a:spLocks noGrp="1"/>
          </p:cNvSpPr>
          <p:nvPr>
            <p:ph type="title"/>
          </p:nvPr>
        </p:nvSpPr>
        <p:spPr/>
        <p:txBody>
          <a:bodyPr rtlCol="0"/>
          <a:lstStyle/>
          <a:p>
            <a:pPr rtl="0"/>
            <a:r>
              <a:rPr lang="it-IT" dirty="0"/>
              <a:t>Requisiti funzionali</a:t>
            </a:r>
          </a:p>
        </p:txBody>
      </p:sp>
      <p:sp>
        <p:nvSpPr>
          <p:cNvPr id="14" name="Segnaposto contenuto 13">
            <a:extLst>
              <a:ext uri="{FF2B5EF4-FFF2-40B4-BE49-F238E27FC236}">
                <a16:creationId xmlns:a16="http://schemas.microsoft.com/office/drawing/2014/main" id="{2A017D6A-5C75-FC30-D250-5E12227446A3}"/>
              </a:ext>
            </a:extLst>
          </p:cNvPr>
          <p:cNvSpPr>
            <a:spLocks noGrp="1"/>
          </p:cNvSpPr>
          <p:nvPr>
            <p:ph idx="1"/>
          </p:nvPr>
        </p:nvSpPr>
        <p:spPr/>
        <p:txBody>
          <a:bodyPr rtlCol="0">
            <a:normAutofit fontScale="85000" lnSpcReduction="20000"/>
          </a:bodyPr>
          <a:lstStyle/>
          <a:p>
            <a:r>
              <a:rPr lang="it-IT" b="1" dirty="0"/>
              <a:t>3. Funzionalità disponibili:</a:t>
            </a:r>
            <a:r>
              <a:rPr lang="it-IT" dirty="0"/>
              <a:t> Una volta completata con successo la procedura di autenticazione, l’utente viene associato alla sessione in corso della stampante. </a:t>
            </a:r>
          </a:p>
          <a:p>
            <a:r>
              <a:rPr lang="it-IT" dirty="0"/>
              <a:t>Le operazioni disponibili sono le seguenti:</a:t>
            </a:r>
          </a:p>
          <a:p>
            <a:pPr lvl="1"/>
            <a:r>
              <a:rPr lang="it-IT" b="1" i="1" dirty="0"/>
              <a:t>Stampa in Bianco e Nero</a:t>
            </a:r>
            <a:endParaRPr lang="it-IT" dirty="0"/>
          </a:p>
          <a:p>
            <a:pPr lvl="1"/>
            <a:r>
              <a:rPr lang="it-IT" b="1" i="1" dirty="0"/>
              <a:t>Stampa a Colori</a:t>
            </a:r>
            <a:endParaRPr lang="it-IT" dirty="0"/>
          </a:p>
          <a:p>
            <a:pPr lvl="1"/>
            <a:r>
              <a:rPr lang="it-IT" b="1" i="1" dirty="0"/>
              <a:t>Scansione di Documenti</a:t>
            </a:r>
            <a:endParaRPr lang="it-IT" dirty="0"/>
          </a:p>
          <a:p>
            <a:r>
              <a:rPr lang="it-IT" dirty="0"/>
              <a:t>Considerata la finalità principale della nuova linea di stampanti, ovvero supportare la standardizzazione della produzione di report e documentazione aziendale, </a:t>
            </a:r>
            <a:r>
              <a:rPr lang="it-IT" i="1" dirty="0"/>
              <a:t>ciascuna operazione di stampa prevede </a:t>
            </a:r>
            <a:r>
              <a:rPr lang="it-IT" b="1" i="1" dirty="0"/>
              <a:t>l’utilizzo esatto di 10 fogli</a:t>
            </a:r>
            <a:r>
              <a:rPr lang="it-IT" dirty="0"/>
              <a:t>, corrispondenti alla lunghezza media di un documento aziendale.</a:t>
            </a:r>
          </a:p>
          <a:p>
            <a:r>
              <a:rPr lang="it-IT" dirty="0"/>
              <a:t>Poiché si tratta di dispositivi progettati per stampe ad alta qualità, in fase di progettazione è stato stimato che </a:t>
            </a:r>
            <a:r>
              <a:rPr lang="it-IT" i="1" dirty="0"/>
              <a:t>ogni operazione di stampa ha un impatto del </a:t>
            </a:r>
            <a:r>
              <a:rPr lang="it-IT" b="1" i="1" dirty="0"/>
              <a:t>5% sulla capacità delle cartucce di toner</a:t>
            </a:r>
            <a:r>
              <a:rPr lang="it-IT" dirty="0"/>
              <a:t>. In particolare:</a:t>
            </a:r>
          </a:p>
          <a:p>
            <a:pPr lvl="1"/>
            <a:r>
              <a:rPr lang="it-IT" dirty="0"/>
              <a:t>Una stampa in bianco e nero riduce il livello del </a:t>
            </a:r>
            <a:r>
              <a:rPr lang="it-IT" b="1" dirty="0"/>
              <a:t>toner nero</a:t>
            </a:r>
            <a:r>
              <a:rPr lang="it-IT" dirty="0"/>
              <a:t> del 5%.</a:t>
            </a:r>
          </a:p>
          <a:p>
            <a:pPr lvl="1"/>
            <a:r>
              <a:rPr lang="it-IT" dirty="0"/>
              <a:t>Una stampa a colori riduce il livello di </a:t>
            </a:r>
            <a:r>
              <a:rPr lang="it-IT" b="1" dirty="0"/>
              <a:t>entrambi i toner (nero e colore)</a:t>
            </a:r>
            <a:r>
              <a:rPr lang="it-IT" dirty="0"/>
              <a:t> del 5%.</a:t>
            </a:r>
          </a:p>
        </p:txBody>
      </p:sp>
    </p:spTree>
    <p:extLst>
      <p:ext uri="{BB962C8B-B14F-4D97-AF65-F5344CB8AC3E}">
        <p14:creationId xmlns:p14="http://schemas.microsoft.com/office/powerpoint/2010/main" val="2394213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9DEA32-070B-CC47-9595-F1ACFFB5D296}"/>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C9B178C2-128F-21DE-AF68-86A5C6BF5786}"/>
              </a:ext>
            </a:extLst>
          </p:cNvPr>
          <p:cNvSpPr>
            <a:spLocks noGrp="1"/>
          </p:cNvSpPr>
          <p:nvPr>
            <p:ph type="title"/>
          </p:nvPr>
        </p:nvSpPr>
        <p:spPr/>
        <p:txBody>
          <a:bodyPr rtlCol="0"/>
          <a:lstStyle/>
          <a:p>
            <a:pPr rtl="0"/>
            <a:r>
              <a:rPr lang="it-IT" dirty="0"/>
              <a:t>Requisiti funzionali</a:t>
            </a:r>
          </a:p>
        </p:txBody>
      </p:sp>
      <p:sp>
        <p:nvSpPr>
          <p:cNvPr id="14" name="Segnaposto contenuto 13">
            <a:extLst>
              <a:ext uri="{FF2B5EF4-FFF2-40B4-BE49-F238E27FC236}">
                <a16:creationId xmlns:a16="http://schemas.microsoft.com/office/drawing/2014/main" id="{D62B4B10-48CA-6286-D8BB-CEAE5801AF59}"/>
              </a:ext>
            </a:extLst>
          </p:cNvPr>
          <p:cNvSpPr>
            <a:spLocks noGrp="1"/>
          </p:cNvSpPr>
          <p:nvPr>
            <p:ph idx="1"/>
          </p:nvPr>
        </p:nvSpPr>
        <p:spPr/>
        <p:txBody>
          <a:bodyPr rtlCol="0">
            <a:normAutofit/>
          </a:bodyPr>
          <a:lstStyle/>
          <a:p>
            <a:r>
              <a:rPr lang="it-IT" dirty="0"/>
              <a:t>Per quanto riguarda la scansione, </a:t>
            </a:r>
            <a:r>
              <a:rPr lang="it-IT" i="1" dirty="0"/>
              <a:t>l’operazione può essere effettuata solo se è stato collegato almeno un dispositivo di ricezione </a:t>
            </a:r>
            <a:r>
              <a:rPr lang="it-IT" dirty="0"/>
              <a:t>alla stampante. Il collegamento può avvenire tramite </a:t>
            </a:r>
            <a:r>
              <a:rPr lang="it-IT" b="1" dirty="0"/>
              <a:t>connessione wireless </a:t>
            </a:r>
            <a:r>
              <a:rPr lang="it-IT" dirty="0"/>
              <a:t>oppure tramite</a:t>
            </a:r>
            <a:r>
              <a:rPr lang="it-IT" b="1" dirty="0"/>
              <a:t> cavo fisico</a:t>
            </a:r>
            <a:r>
              <a:rPr lang="it-IT" dirty="0"/>
              <a:t> (USB </a:t>
            </a:r>
            <a:r>
              <a:rPr lang="it-IT" dirty="0" err="1"/>
              <a:t>Type</a:t>
            </a:r>
            <a:r>
              <a:rPr lang="it-IT" dirty="0"/>
              <a:t>-C).</a:t>
            </a:r>
          </a:p>
          <a:p>
            <a:r>
              <a:rPr lang="it-IT" dirty="0"/>
              <a:t>Infine, per garantire e promuovere un uso consapevole delle risorse aziendali e limitare gli sprechi di carta, </a:t>
            </a:r>
            <a:r>
              <a:rPr lang="it-IT" i="1" dirty="0"/>
              <a:t>ogni utente dispone di un credito virtuale mensile</a:t>
            </a:r>
            <a:r>
              <a:rPr lang="it-IT" dirty="0"/>
              <a:t>, inizialmente pari a </a:t>
            </a:r>
            <a:r>
              <a:rPr lang="it-IT" b="1" dirty="0"/>
              <a:t>1000 crediti</a:t>
            </a:r>
            <a:r>
              <a:rPr lang="it-IT" dirty="0"/>
              <a:t>, che si rinnova automaticamente ogni mese ed </a:t>
            </a:r>
            <a:r>
              <a:rPr lang="it-IT" i="1" dirty="0"/>
              <a:t>è previsto un costo di </a:t>
            </a:r>
            <a:r>
              <a:rPr lang="it-IT" b="1" i="1" dirty="0"/>
              <a:t>50 crediti per ogni stampa</a:t>
            </a:r>
            <a:r>
              <a:rPr lang="it-IT" dirty="0"/>
              <a:t> (sia in bianco e nero che a colori), mentre l’operazione di scansione non ha un costo.</a:t>
            </a:r>
          </a:p>
        </p:txBody>
      </p:sp>
    </p:spTree>
    <p:extLst>
      <p:ext uri="{BB962C8B-B14F-4D97-AF65-F5344CB8AC3E}">
        <p14:creationId xmlns:p14="http://schemas.microsoft.com/office/powerpoint/2010/main" val="22455515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786443-CCB5-9549-7267-5D4C995EFB59}"/>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461E331C-9604-4BDF-6281-836904DF6BF2}"/>
              </a:ext>
            </a:extLst>
          </p:cNvPr>
          <p:cNvSpPr>
            <a:spLocks noGrp="1"/>
          </p:cNvSpPr>
          <p:nvPr>
            <p:ph type="title"/>
          </p:nvPr>
        </p:nvSpPr>
        <p:spPr/>
        <p:txBody>
          <a:bodyPr rtlCol="0"/>
          <a:lstStyle/>
          <a:p>
            <a:pPr rtl="0"/>
            <a:r>
              <a:rPr lang="it-IT" dirty="0"/>
              <a:t>Requisiti funzionali</a:t>
            </a:r>
          </a:p>
        </p:txBody>
      </p:sp>
      <p:sp>
        <p:nvSpPr>
          <p:cNvPr id="14" name="Segnaposto contenuto 13">
            <a:extLst>
              <a:ext uri="{FF2B5EF4-FFF2-40B4-BE49-F238E27FC236}">
                <a16:creationId xmlns:a16="http://schemas.microsoft.com/office/drawing/2014/main" id="{AC629425-52B3-ECAD-0019-5025AE8002D0}"/>
              </a:ext>
            </a:extLst>
          </p:cNvPr>
          <p:cNvSpPr>
            <a:spLocks noGrp="1"/>
          </p:cNvSpPr>
          <p:nvPr>
            <p:ph idx="1"/>
          </p:nvPr>
        </p:nvSpPr>
        <p:spPr/>
        <p:txBody>
          <a:bodyPr rtlCol="0">
            <a:normAutofit/>
          </a:bodyPr>
          <a:lstStyle/>
          <a:p>
            <a:r>
              <a:rPr lang="it-IT" b="1" dirty="0"/>
              <a:t>4. Stampante in uso e gestione degli errori di stampa: </a:t>
            </a:r>
            <a:r>
              <a:rPr lang="it-IT" dirty="0"/>
              <a:t>Una volta selezionata dall’utente l’operazione desiderata, si possono verificare i seguenti casi:</a:t>
            </a:r>
          </a:p>
          <a:p>
            <a:pPr lvl="1"/>
            <a:r>
              <a:rPr lang="it-IT" i="1" dirty="0"/>
              <a:t>Stampa in Bianco e Nero</a:t>
            </a:r>
            <a:r>
              <a:rPr lang="it-IT" dirty="0"/>
              <a:t>: Se l’utente ha abbastanza credito ed i valori di toner nero e carta sono sufficienti, la stampante inizia ad eseguire il task, in caso contrario verrà notificato quale è il problema tramite un messaggio sul display. La stampa in bianco e nero richiede circa 2 secondi.</a:t>
            </a:r>
          </a:p>
          <a:p>
            <a:pPr lvl="1"/>
            <a:r>
              <a:rPr lang="it-IT" i="1" dirty="0"/>
              <a:t>Stampa a colori</a:t>
            </a:r>
            <a:r>
              <a:rPr lang="it-IT" dirty="0"/>
              <a:t>: Se l’utente ha abbastanza credito ed i valori di toner nero, toner a colori e carta sono sufficienti, la stampante inizia ad eseguire il task, in caso contrario verrà notificato quale è il problema tramite un messaggio sul display. La stampa in bianco e nero richiede circa 3 secondi</a:t>
            </a:r>
          </a:p>
          <a:p>
            <a:pPr lvl="1"/>
            <a:r>
              <a:rPr lang="it-IT" i="1" dirty="0"/>
              <a:t>Scansione</a:t>
            </a:r>
            <a:r>
              <a:rPr lang="it-IT" dirty="0"/>
              <a:t>: La scansione di un documento viene effettuata se è stato collegato almeno un dispositivo per la ricezione, altrimenti viene mostrato un messaggio. La stampa in bianco e nero richiede circa 4 secondi.</a:t>
            </a:r>
          </a:p>
        </p:txBody>
      </p:sp>
    </p:spTree>
    <p:extLst>
      <p:ext uri="{BB962C8B-B14F-4D97-AF65-F5344CB8AC3E}">
        <p14:creationId xmlns:p14="http://schemas.microsoft.com/office/powerpoint/2010/main" val="2291497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C3BCE5-FC2D-E67E-B1F7-6900BAAECCE7}"/>
            </a:ext>
          </a:extLst>
        </p:cNvPr>
        <p:cNvGrpSpPr/>
        <p:nvPr/>
      </p:nvGrpSpPr>
      <p:grpSpPr>
        <a:xfrm>
          <a:off x="0" y="0"/>
          <a:ext cx="0" cy="0"/>
          <a:chOff x="0" y="0"/>
          <a:chExt cx="0" cy="0"/>
        </a:xfrm>
      </p:grpSpPr>
      <p:sp>
        <p:nvSpPr>
          <p:cNvPr id="13" name="Titolo 12">
            <a:extLst>
              <a:ext uri="{FF2B5EF4-FFF2-40B4-BE49-F238E27FC236}">
                <a16:creationId xmlns:a16="http://schemas.microsoft.com/office/drawing/2014/main" id="{D69D2ED0-6E8D-EBCB-371F-E74E0E1FBD87}"/>
              </a:ext>
            </a:extLst>
          </p:cNvPr>
          <p:cNvSpPr>
            <a:spLocks noGrp="1"/>
          </p:cNvSpPr>
          <p:nvPr>
            <p:ph type="title"/>
          </p:nvPr>
        </p:nvSpPr>
        <p:spPr/>
        <p:txBody>
          <a:bodyPr rtlCol="0"/>
          <a:lstStyle/>
          <a:p>
            <a:pPr rtl="0"/>
            <a:r>
              <a:rPr lang="it-IT" dirty="0"/>
              <a:t>Requisiti funzionali</a:t>
            </a:r>
          </a:p>
        </p:txBody>
      </p:sp>
      <p:sp>
        <p:nvSpPr>
          <p:cNvPr id="14" name="Segnaposto contenuto 13">
            <a:extLst>
              <a:ext uri="{FF2B5EF4-FFF2-40B4-BE49-F238E27FC236}">
                <a16:creationId xmlns:a16="http://schemas.microsoft.com/office/drawing/2014/main" id="{3692D1B1-E449-E14E-2203-74650894E993}"/>
              </a:ext>
            </a:extLst>
          </p:cNvPr>
          <p:cNvSpPr>
            <a:spLocks noGrp="1"/>
          </p:cNvSpPr>
          <p:nvPr>
            <p:ph idx="1"/>
          </p:nvPr>
        </p:nvSpPr>
        <p:spPr/>
        <p:txBody>
          <a:bodyPr rtlCol="0">
            <a:normAutofit/>
          </a:bodyPr>
          <a:lstStyle/>
          <a:p>
            <a:r>
              <a:rPr lang="it-IT" dirty="0"/>
              <a:t>Se l’operazione di stampa/scansione si conclude correttamente, la stampante torna nello stato operativo, consentendo all’utente di effettuare ulteriori operazioni o, in alternativa, di terminare la propria sessione spegnendo il dispositivo tramite il tasto On/Off. </a:t>
            </a:r>
          </a:p>
          <a:p>
            <a:r>
              <a:rPr lang="it-IT" dirty="0"/>
              <a:t>Qualora, invece, la carta non fosse stata inserita correttamente nell’apposito vano, durante l’operazione di stampa potrebbe verificarsi un inceppamento. In tal caso, la macchina interrompe l’operazione e notifica l’errore all’utente, il quale dovrà sistemare la carta e ripetere l’operazione desiderata. In caso di errore, l’importo relativo alla stampa non viene detratto dal credito dell’utente.</a:t>
            </a:r>
          </a:p>
        </p:txBody>
      </p:sp>
    </p:spTree>
    <p:extLst>
      <p:ext uri="{BB962C8B-B14F-4D97-AF65-F5344CB8AC3E}">
        <p14:creationId xmlns:p14="http://schemas.microsoft.com/office/powerpoint/2010/main" val="1178606332"/>
      </p:ext>
    </p:extLst>
  </p:cSld>
  <p:clrMapOvr>
    <a:masterClrMapping/>
  </p:clrMapOvr>
</p:sld>
</file>

<file path=ppt/theme/theme1.xml><?xml version="1.0" encoding="utf-8"?>
<a:theme xmlns:a="http://schemas.openxmlformats.org/drawingml/2006/main" name="Informatica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768_TF02901026_TF02901026.potx" id="{1C2F1F5A-5A4D-489C-B7D3-B53881242029}" vid="{94B4E6FC-1068-4A34-AEAC-2DCE747A5CE1}"/>
    </a:ext>
  </a:extLst>
</a:theme>
</file>

<file path=ppt/theme/theme2.xml><?xml version="1.0" encoding="utf-8"?>
<a:theme xmlns:a="http://schemas.openxmlformats.org/drawingml/2006/main" name="Tema di Offic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1566889</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 xsi:nil="true"/>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2012-05-23T08:44:00+00:00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TP102901017</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836753</LocLastLocAttemptVersionLookup>
    <IsSearchable xmlns="4873beb7-5857-4685-be1f-d57550cc96cc">true</IsSearchable>
    <TemplateTemplateType xmlns="4873beb7-5857-4685-be1f-d57550cc96cc">PowerPoint Design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REDMOND\v-anij</DisplayName>
        <AccountId>2469</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Props1.xml><?xml version="1.0" encoding="utf-8"?>
<ds:datastoreItem xmlns:ds="http://schemas.openxmlformats.org/officeDocument/2006/customXml" ds:itemID="{0B5C6E15-39DC-470B-9445-F754B94580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46CFF6F-D9AA-4BC0-911A-0A1356771912}">
  <ds:schemaRefs>
    <ds:schemaRef ds:uri="http://schemas.microsoft.com/sharepoint/v3/contenttype/forms"/>
  </ds:schemaRefs>
</ds:datastoreItem>
</file>

<file path=customXml/itemProps3.xml><?xml version="1.0" encoding="utf-8"?>
<ds:datastoreItem xmlns:ds="http://schemas.openxmlformats.org/officeDocument/2006/customXml" ds:itemID="{04098515-0C12-46CF-BC7C-69B4A13CD5FA}">
  <ds:schemaRefs>
    <ds:schemaRef ds:uri="http://schemas.microsoft.com/office/2006/metadata/properties"/>
    <ds:schemaRef ds:uri="http://schemas.microsoft.com/office/infopath/2007/PartnerControls"/>
    <ds:schemaRef ds:uri="4873beb7-5857-4685-be1f-d57550cc96cc"/>
  </ds:schemaRefs>
</ds:datastoreItem>
</file>

<file path=docProps/app.xml><?xml version="1.0" encoding="utf-8"?>
<Properties xmlns="http://schemas.openxmlformats.org/officeDocument/2006/extended-properties" xmlns:vt="http://schemas.openxmlformats.org/officeDocument/2006/docPropsVTypes">
  <Template>Informatica 16x9</Template>
  <TotalTime>89</TotalTime>
  <Words>2548</Words>
  <Application>Microsoft Macintosh PowerPoint</Application>
  <PresentationFormat>Widescreen</PresentationFormat>
  <Paragraphs>152</Paragraphs>
  <Slides>46</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46</vt:i4>
      </vt:variant>
    </vt:vector>
  </HeadingPairs>
  <TitlesOfParts>
    <vt:vector size="50" baseType="lpstr">
      <vt:lpstr>Arial</vt:lpstr>
      <vt:lpstr>Candara</vt:lpstr>
      <vt:lpstr>Consolas</vt:lpstr>
      <vt:lpstr>Informatica 16x9</vt:lpstr>
      <vt:lpstr>Smart Printer</vt:lpstr>
      <vt:lpstr>Introduzione</vt:lpstr>
      <vt:lpstr>Analisi dei requisiti</vt:lpstr>
      <vt:lpstr>Requisiti funzionali</vt:lpstr>
      <vt:lpstr>Requisiti funzionali</vt:lpstr>
      <vt:lpstr>Requisiti funzionali</vt:lpstr>
      <vt:lpstr>Requisiti funzionali</vt:lpstr>
      <vt:lpstr>Requisiti funzionali</vt:lpstr>
      <vt:lpstr>Requisiti funzionali</vt:lpstr>
      <vt:lpstr>StateChart UML</vt:lpstr>
      <vt:lpstr>ASMETA</vt:lpstr>
      <vt:lpstr>ASMETA-Simulazione/animazione</vt:lpstr>
      <vt:lpstr>ASMETA-Simulazione/animazione</vt:lpstr>
      <vt:lpstr>ASMETA-Simulazione/animazione</vt:lpstr>
      <vt:lpstr>ASMETA-Simulazione/animazione</vt:lpstr>
      <vt:lpstr>ASMETA-Simulazione/animazione</vt:lpstr>
      <vt:lpstr>ASMETA-Simulazione/animazione</vt:lpstr>
      <vt:lpstr>ASMETA-Simulazione/animazione</vt:lpstr>
      <vt:lpstr>ASMETA-Simulazione/animazione</vt:lpstr>
      <vt:lpstr>ASMETA-Simulazione/animazione</vt:lpstr>
      <vt:lpstr>ASMETA-Simulazione/animazione</vt:lpstr>
      <vt:lpstr>ASMETA-Simulazione/animazione</vt:lpstr>
      <vt:lpstr>ASMETA-Simulazione/animazione</vt:lpstr>
      <vt:lpstr>ASMETA-Simulazione/animazione</vt:lpstr>
      <vt:lpstr>ASMETA-Scenari con Avalla</vt:lpstr>
      <vt:lpstr>ASMETA-Scenari con Avalla</vt:lpstr>
      <vt:lpstr>ASMETA-Model Checking</vt:lpstr>
      <vt:lpstr>ASMETA-Model Checking</vt:lpstr>
      <vt:lpstr>ASMETA-Model Checking</vt:lpstr>
      <vt:lpstr>ASMETA-Model Checking</vt:lpstr>
      <vt:lpstr>Java-Implementazione</vt:lpstr>
      <vt:lpstr>Java-Testing con JUnit</vt:lpstr>
      <vt:lpstr>Java-Testing con JUnit</vt:lpstr>
      <vt:lpstr>Java-Testing con JUnit</vt:lpstr>
      <vt:lpstr>Java-Testing con JUnit</vt:lpstr>
      <vt:lpstr>Java-Testing con JUnit</vt:lpstr>
      <vt:lpstr>Java-Testing con JUnit</vt:lpstr>
      <vt:lpstr>Java-Testing con JUnit</vt:lpstr>
      <vt:lpstr>Java-Analisi statica del codice</vt:lpstr>
      <vt:lpstr>Java-Analisi statica del codice</vt:lpstr>
      <vt:lpstr>Java-Analisi statica del codice</vt:lpstr>
      <vt:lpstr>Java-Analisi statica del codice</vt:lpstr>
      <vt:lpstr>Java-Analisi statica del codice</vt:lpstr>
      <vt:lpstr>Java-Analisi statica del codice</vt:lpstr>
      <vt:lpstr>Java-Analisi statica del codice</vt:lpstr>
      <vt:lpstr>Java-Analisi statica del codice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DAVIDE GAMBA</dc:creator>
  <cp:lastModifiedBy>DAVIDE GAMBA</cp:lastModifiedBy>
  <cp:revision>35</cp:revision>
  <dcterms:created xsi:type="dcterms:W3CDTF">2025-07-26T15:11:26Z</dcterms:created>
  <dcterms:modified xsi:type="dcterms:W3CDTF">2025-07-26T16:43:31Z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